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y="5143500" cx="9144000"/>
  <p:notesSz cx="6858000" cy="9144000"/>
  <p:embeddedFontLst>
    <p:embeddedFont>
      <p:font typeface="Overpass Mono Light"/>
      <p:regular r:id="rId98"/>
      <p:bold r:id="rId99"/>
    </p:embeddedFont>
    <p:embeddedFont>
      <p:font typeface="Anaheim"/>
      <p:regular r:id="rId100"/>
    </p:embeddedFont>
    <p:embeddedFont>
      <p:font typeface="Barlow Condensed ExtraBold"/>
      <p:bold r:id="rId101"/>
      <p:boldItalic r:id="rId102"/>
    </p:embeddedFont>
    <p:embeddedFont>
      <p:font typeface="Overpass Mono"/>
      <p:regular r:id="rId103"/>
      <p:bold r:id="rId104"/>
    </p:embeddedFont>
    <p:embeddedFont>
      <p:font typeface="Fira Code"/>
      <p:regular r:id="rId105"/>
      <p:bold r:id="rId106"/>
    </p:embeddedFont>
    <p:embeddedFont>
      <p:font typeface="Barlow"/>
      <p:regular r:id="rId107"/>
      <p:bold r:id="rId108"/>
      <p:italic r:id="rId109"/>
      <p:boldItalic r:id="rId110"/>
    </p:embeddedFont>
    <p:embeddedFont>
      <p:font typeface="Overpass Mono Medium"/>
      <p:regular r:id="rId111"/>
      <p:bold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Barlow-regular.fntdata"/><Relationship Id="rId106" Type="http://schemas.openxmlformats.org/officeDocument/2006/relationships/font" Target="fonts/FiraCode-bold.fntdata"/><Relationship Id="rId105" Type="http://schemas.openxmlformats.org/officeDocument/2006/relationships/font" Target="fonts/FiraCode-regular.fntdata"/><Relationship Id="rId104" Type="http://schemas.openxmlformats.org/officeDocument/2006/relationships/font" Target="fonts/OverpassMono-bold.fntdata"/><Relationship Id="rId109" Type="http://schemas.openxmlformats.org/officeDocument/2006/relationships/font" Target="fonts/Barlow-italic.fntdata"/><Relationship Id="rId108" Type="http://schemas.openxmlformats.org/officeDocument/2006/relationships/font" Target="fonts/Barlow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OverpassMono-regular.fntdata"/><Relationship Id="rId102" Type="http://schemas.openxmlformats.org/officeDocument/2006/relationships/font" Target="fonts/BarlowCondensedExtraBold-boldItalic.fntdata"/><Relationship Id="rId101" Type="http://schemas.openxmlformats.org/officeDocument/2006/relationships/font" Target="fonts/BarlowCondensedExtraBold-bold.fntdata"/><Relationship Id="rId100" Type="http://schemas.openxmlformats.org/officeDocument/2006/relationships/font" Target="fonts/Anaheim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OverpassMonoLight-bold.fntdata"/><Relationship Id="rId10" Type="http://schemas.openxmlformats.org/officeDocument/2006/relationships/slide" Target="slides/slide6.xml"/><Relationship Id="rId98" Type="http://schemas.openxmlformats.org/officeDocument/2006/relationships/font" Target="fonts/OverpassMonoLigh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Barlow-bold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12" Type="http://schemas.openxmlformats.org/officeDocument/2006/relationships/font" Target="fonts/OverpassMonoMedium-bold.fntdata"/><Relationship Id="rId111" Type="http://schemas.openxmlformats.org/officeDocument/2006/relationships/font" Target="fonts/OverpassMonoMedium-regular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5c7e4c1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05c7e4c1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5c7e4c1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05c7e4c1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5c7e4c1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05c7e4c1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5c7e4c16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05c7e4c16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5c7e4c16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05c7e4c16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05c7e4c16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05c7e4c16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05c7e4c16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05c7e4c16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05c7e4c16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05c7e4c16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05c7e4c16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05c7e4c16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05c7e4c16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05c7e4c16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5c7e4c16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5c7e4c16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05c7e4c16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05c7e4c16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05c7e4c16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05c7e4c16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05c7e4c16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05c7e4c16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05c7e4c16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05c7e4c16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05c7e4c16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05c7e4c16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05c7e4c16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05c7e4c16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05c7e4c16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05c7e4c16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05c7e4c16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05c7e4c16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05c7e4c169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05c7e4c169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05c7e4c16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05c7e4c16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05c7e4c169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05c7e4c16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05c7e4c16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05c7e4c16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05c7e4c16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05c7e4c16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05c7e4c16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05c7e4c16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05c7e4c16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05c7e4c16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05c7e4c169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05c7e4c169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05c7e4c169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05c7e4c169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c4a7f9448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c4a7f9448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c4a7f9448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c4a7f9448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05c7e4c169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05c7e4c169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076d69f4a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076d69f4a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b899b6162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b899b6162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05c7e4c16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05c7e4c16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05c7e4c169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05c7e4c169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05c7e4c16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05c7e4c16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05c7e4c169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05c7e4c169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c076d69f4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c076d69f4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0782ae8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0782ae8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0782ae8df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0782ae8df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0782ae8df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0782ae8df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0782ae8d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0782ae8d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0782ae8df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0782ae8df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0782ae8df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0782ae8df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0782ae8df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0782ae8df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782ae8df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782ae8df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c4a7f94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c4a7f94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5c7e4c169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05c7e4c169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b899b6162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b899b6162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078ddb47b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078ddb47b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078ddb47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078ddb47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078ddb47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078ddb47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078ddb47b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078ddb47b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078ddb47b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078ddb47b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078ddb47b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078ddb47b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078ddb47b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078ddb47b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078ddb47b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078ddb47b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078ddb47b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078ddb47b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078ddb47b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2078ddb47b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078ddb47b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078ddb47b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078ddb47b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078ddb47b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078ddb47b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078ddb47b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078ddb47b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078ddb47b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078ddb47b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078ddb47b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078ddb47b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078ddb47b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078ddb47b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2078ddb47b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078ddb47b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078ddb47b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078ddb47b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078ddb47b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037110ea7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037110ea7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078ddb47b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078ddb47b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078ddb47b7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078ddb47b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078ddb47b7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078ddb47b7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078ddb47b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078ddb47b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078ddb47b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078ddb47b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b28386e5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b28386e5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0782ae8df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0782ae8df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078ddb4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2078ddb4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078ddb47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078ddb47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078ddb47b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078ddb47b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078ddb47b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078ddb47b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medium.com/android-news/is-your-android-studio-always-slow-heres-how-to-speed-up-immediately-326ef923802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gif"/><Relationship Id="rId4" Type="http://schemas.openxmlformats.org/officeDocument/2006/relationships/hyperlink" Target="https://developer.android.com/static/images/training/constraint-layout/constraint-layout-constrain-left.mov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gif"/><Relationship Id="rId4" Type="http://schemas.openxmlformats.org/officeDocument/2006/relationships/hyperlink" Target="https://developer.android.com/static/images/training/constraint-layout/constraint-layout-adjust-bias.mov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1.jpg"/><Relationship Id="rId4" Type="http://schemas.openxmlformats.org/officeDocument/2006/relationships/image" Target="../media/image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6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7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Learning the basics, to become wizards..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and how to design of course”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#2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8" name="Google Shape;508;p3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09" name="Google Shape;5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98" y="1201813"/>
            <a:ext cx="4349400" cy="3236700"/>
          </a:xfrm>
          <a:prstGeom prst="cube">
            <a:avLst>
              <a:gd fmla="val 3513" name="adj"/>
            </a:avLst>
          </a:prstGeom>
          <a:noFill/>
          <a:ln>
            <a:noFill/>
          </a:ln>
        </p:spPr>
      </p:pic>
      <p:sp>
        <p:nvSpPr>
          <p:cNvPr id="510" name="Google Shape;510;p34"/>
          <p:cNvSpPr txBox="1"/>
          <p:nvPr/>
        </p:nvSpPr>
        <p:spPr>
          <a:xfrm>
            <a:off x="5768925" y="1240050"/>
            <a:ext cx="281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kommer denna gång välja en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‘Empty Activity’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vill börja från början, och utveckla vidare härifrån!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2027200" y="3407425"/>
            <a:ext cx="1153800" cy="10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25" name="Google Shape;525;p35"/>
          <p:cNvSpPr/>
          <p:nvPr/>
        </p:nvSpPr>
        <p:spPr>
          <a:xfrm>
            <a:off x="2027200" y="3407425"/>
            <a:ext cx="1153800" cy="10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88" y="874500"/>
            <a:ext cx="4979400" cy="3792000"/>
          </a:xfrm>
          <a:prstGeom prst="cube">
            <a:avLst>
              <a:gd fmla="val 3668" name="adj"/>
            </a:avLst>
          </a:prstGeom>
          <a:noFill/>
          <a:ln>
            <a:noFill/>
          </a:ln>
        </p:spPr>
      </p:pic>
      <p:sp>
        <p:nvSpPr>
          <p:cNvPr id="527" name="Google Shape;527;p35"/>
          <p:cNvSpPr txBox="1"/>
          <p:nvPr/>
        </p:nvSpPr>
        <p:spPr>
          <a:xfrm>
            <a:off x="6049300" y="1094125"/>
            <a:ext cx="281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Döper projektet till: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Lektion_2_Activities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Resterande ser bra ut, dubbelkolla också att ni köra på ‘Kotlin’ språket!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826425" y="1385150"/>
            <a:ext cx="2811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Förbättra prestanda!</a:t>
            </a:r>
            <a:endParaRPr b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Bocka av (se bilden).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Emulatorn körs nu via ett eget fönster, fri från Android Studio!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Andra saker ni kan prova: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+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Stäng ner onödiga appar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+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Frigör utrymme på datorn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+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Uppdatera Android Studio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41" name="Google Shape;5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125" y="1485425"/>
            <a:ext cx="5018149" cy="226913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6"/>
          <p:cNvSpPr txBox="1"/>
          <p:nvPr/>
        </p:nvSpPr>
        <p:spPr>
          <a:xfrm>
            <a:off x="826425" y="4482250"/>
            <a:ext cx="3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Medium: How to make Android Studio faster</a:t>
            </a: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826425" y="1385150"/>
            <a:ext cx="281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MainActivity</a:t>
            </a:r>
            <a:endParaRPr b="1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är vår startpunkt på vår app!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har fortfarande tillgång till test filerna för JUnit såväl som för själva applikationen!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Gradle Scripts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innehåller information om er applikation såväl som dependencies/plugins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56" name="Google Shape;5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16" y="1268825"/>
            <a:ext cx="4346983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9" name="Google Shape;5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949" y="839975"/>
            <a:ext cx="6156000" cy="3463500"/>
          </a:xfrm>
          <a:prstGeom prst="cube">
            <a:avLst>
              <a:gd fmla="val 1277" name="adj"/>
            </a:avLst>
          </a:prstGeom>
          <a:noFill/>
          <a:ln>
            <a:noFill/>
          </a:ln>
        </p:spPr>
      </p:pic>
      <p:sp>
        <p:nvSpPr>
          <p:cNvPr id="570" name="Google Shape;570;p38"/>
          <p:cNvSpPr txBox="1"/>
          <p:nvPr/>
        </p:nvSpPr>
        <p:spPr>
          <a:xfrm>
            <a:off x="1552750" y="43671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MainActivity: Kotlin Fil AKA startpunkt inom vår app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9"/>
          <p:cNvSpPr/>
          <p:nvPr/>
        </p:nvSpPr>
        <p:spPr>
          <a:xfrm>
            <a:off x="0" y="2123350"/>
            <a:ext cx="3769200" cy="1548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576" name="Google Shape;576;p3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onCreate()</a:t>
            </a:r>
            <a:endParaRPr/>
          </a:p>
        </p:txBody>
      </p:sp>
      <p:sp>
        <p:nvSpPr>
          <p:cNvPr id="577" name="Google Shape;577;p39"/>
          <p:cNvSpPr txBox="1"/>
          <p:nvPr>
            <p:ph idx="4294967295" type="subTitle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Explained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8" name="Google Shape;578;p39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override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79" name="Google Shape;579;p39"/>
          <p:cNvSpPr txBox="1"/>
          <p:nvPr>
            <p:ph idx="4294967295" type="subTitle"/>
          </p:nvPr>
        </p:nvSpPr>
        <p:spPr>
          <a:xfrm flipH="1">
            <a:off x="5339500" y="1603325"/>
            <a:ext cx="35457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Överskrid befintlig funktionalitet.</a:t>
            </a:r>
            <a:br>
              <a:rPr lang="en" sz="1400"/>
            </a:br>
            <a:r>
              <a:rPr lang="en" sz="1400"/>
              <a:t>För att starta en aktivitet behöver vi en egen variant!</a:t>
            </a:r>
            <a:endParaRPr sz="1400"/>
          </a:p>
        </p:txBody>
      </p:sp>
      <p:sp>
        <p:nvSpPr>
          <p:cNvPr id="580" name="Google Shape;580;p39"/>
          <p:cNvSpPr txBox="1"/>
          <p:nvPr>
            <p:ph idx="4294967295" type="ctrTitle"/>
          </p:nvPr>
        </p:nvSpPr>
        <p:spPr>
          <a:xfrm flipH="1">
            <a:off x="5340600" y="2344289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onCreate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81" name="Google Shape;581;p39"/>
          <p:cNvSpPr txBox="1"/>
          <p:nvPr>
            <p:ph idx="4294967295" type="subTitle"/>
          </p:nvPr>
        </p:nvSpPr>
        <p:spPr>
          <a:xfrm flipH="1">
            <a:off x="5339475" y="2628875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Livscykel: körs när aktiviteten skapats.</a:t>
            </a:r>
            <a:endParaRPr sz="1400"/>
          </a:p>
        </p:txBody>
      </p:sp>
      <p:sp>
        <p:nvSpPr>
          <p:cNvPr id="582" name="Google Shape;582;p39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savedInstanceState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83" name="Google Shape;583;p39"/>
          <p:cNvSpPr txBox="1"/>
          <p:nvPr>
            <p:ph idx="4294967295" type="subTitle"/>
          </p:nvPr>
        </p:nvSpPr>
        <p:spPr>
          <a:xfrm flipH="1">
            <a:off x="5339325" y="3382100"/>
            <a:ext cx="36645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Alla aktiviteter kräver ett ‘Bundle’, i början är de flesta Bundles NULL, men aktiviteter har möjligheten att spara ner data och kan sedan välja att återgå till ett tidigare stadie via Bundle.</a:t>
            </a:r>
            <a:endParaRPr sz="1300"/>
          </a:p>
        </p:txBody>
      </p:sp>
      <p:sp>
        <p:nvSpPr>
          <p:cNvPr id="584" name="Google Shape;584;p39"/>
          <p:cNvSpPr txBox="1"/>
          <p:nvPr>
            <p:ph idx="4294967295" type="subTitle"/>
          </p:nvPr>
        </p:nvSpPr>
        <p:spPr>
          <a:xfrm flipH="1">
            <a:off x="5339475" y="4606000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Åkallar förälderns metod. </a:t>
            </a:r>
            <a:endParaRPr sz="1400"/>
          </a:p>
        </p:txBody>
      </p:sp>
      <p:sp>
        <p:nvSpPr>
          <p:cNvPr id="585" name="Google Shape;585;p39"/>
          <p:cNvSpPr txBox="1"/>
          <p:nvPr>
            <p:ph idx="4294967295" type="ctrTitle"/>
          </p:nvPr>
        </p:nvSpPr>
        <p:spPr>
          <a:xfrm flipH="1">
            <a:off x="5340750" y="432140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super.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86" name="Google Shape;586;p39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9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8" name="Google Shape;588;p39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9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9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9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9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39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8" name="Google Shape;598;p39"/>
          <p:cNvCxnSpPr/>
          <p:nvPr/>
        </p:nvCxnSpPr>
        <p:spPr>
          <a:xfrm flipH="1" rot="10800000">
            <a:off x="3353525" y="2618950"/>
            <a:ext cx="1877700" cy="270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9" name="Google Shape;599;p39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00" name="Google Shape;600;p39"/>
          <p:cNvCxnSpPr/>
          <p:nvPr/>
        </p:nvCxnSpPr>
        <p:spPr>
          <a:xfrm>
            <a:off x="3351874" y="2897513"/>
            <a:ext cx="1878000" cy="158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601" name="Google Shape;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4699"/>
            <a:ext cx="3769131" cy="8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0"/>
          <p:cNvSpPr/>
          <p:nvPr/>
        </p:nvSpPr>
        <p:spPr>
          <a:xfrm>
            <a:off x="0" y="2123350"/>
            <a:ext cx="3769200" cy="1548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607" name="Google Shape;607;p4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onCreate()</a:t>
            </a:r>
            <a:endParaRPr/>
          </a:p>
        </p:txBody>
      </p:sp>
      <p:sp>
        <p:nvSpPr>
          <p:cNvPr id="608" name="Google Shape;608;p40"/>
          <p:cNvSpPr txBox="1"/>
          <p:nvPr>
            <p:ph idx="4294967295" type="subTitle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Explained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9" name="Google Shape;609;p40"/>
          <p:cNvSpPr txBox="1"/>
          <p:nvPr>
            <p:ph idx="4294967295" type="ctrTitle"/>
          </p:nvPr>
        </p:nvSpPr>
        <p:spPr>
          <a:xfrm flipH="1">
            <a:off x="5340700" y="1316950"/>
            <a:ext cx="29838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setContentView()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10" name="Google Shape;610;p40"/>
          <p:cNvSpPr txBox="1"/>
          <p:nvPr>
            <p:ph idx="4294967295" type="subTitle"/>
          </p:nvPr>
        </p:nvSpPr>
        <p:spPr>
          <a:xfrm flipH="1">
            <a:off x="5339500" y="1603325"/>
            <a:ext cx="35457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Överskrid befintlig funktionalitet.</a:t>
            </a:r>
            <a:br>
              <a:rPr lang="en" sz="1400"/>
            </a:br>
            <a:r>
              <a:rPr lang="en" sz="1400"/>
              <a:t>För att starta en aktivitet behöver vi en egen variant!</a:t>
            </a:r>
            <a:endParaRPr sz="1400"/>
          </a:p>
        </p:txBody>
      </p:sp>
      <p:sp>
        <p:nvSpPr>
          <p:cNvPr id="611" name="Google Shape;611;p40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R.layout.activity_main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12" name="Google Shape;612;p40"/>
          <p:cNvSpPr txBox="1"/>
          <p:nvPr>
            <p:ph idx="4294967295" type="subTitle"/>
          </p:nvPr>
        </p:nvSpPr>
        <p:spPr>
          <a:xfrm flipH="1">
            <a:off x="5339500" y="3628488"/>
            <a:ext cx="3664500" cy="1092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Vy’n som skall visas upp i vår kod. </a:t>
            </a:r>
            <a:br>
              <a:rPr lang="en" sz="1300"/>
            </a:br>
            <a:r>
              <a:rPr i="1" lang="en" sz="1100"/>
              <a:t>Vi kommer prata om detta strax</a:t>
            </a:r>
            <a:endParaRPr i="1" sz="1100"/>
          </a:p>
        </p:txBody>
      </p:sp>
      <p:sp>
        <p:nvSpPr>
          <p:cNvPr id="613" name="Google Shape;613;p40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0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15" name="Google Shape;615;p40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0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0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0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0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0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0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0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40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25" name="Google Shape;625;p40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626" name="Google Shape;6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4699"/>
            <a:ext cx="3769131" cy="8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9" name="Google Shape;639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93949" y="839975"/>
            <a:ext cx="6156000" cy="3463500"/>
          </a:xfrm>
          <a:prstGeom prst="cube">
            <a:avLst>
              <a:gd fmla="val 1277" name="adj"/>
            </a:avLst>
          </a:prstGeom>
          <a:noFill/>
          <a:ln>
            <a:noFill/>
          </a:ln>
        </p:spPr>
      </p:pic>
      <p:sp>
        <p:nvSpPr>
          <p:cNvPr id="640" name="Google Shape;640;p41"/>
          <p:cNvSpPr txBox="1"/>
          <p:nvPr/>
        </p:nvSpPr>
        <p:spPr>
          <a:xfrm>
            <a:off x="1552750" y="43671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AppCompatActivity() - tillåter nya funktioner att fungera på äldre enheter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41" name="Google Shape;641;p41"/>
          <p:cNvPicPr preferRelativeResize="0"/>
          <p:nvPr/>
        </p:nvPicPr>
        <p:blipFill rotWithShape="1">
          <a:blip r:embed="rId3">
            <a:alphaModFix/>
          </a:blip>
          <a:srcRect b="46618" l="9811" r="15572" t="37208"/>
          <a:stretch/>
        </p:blipFill>
        <p:spPr>
          <a:xfrm>
            <a:off x="2098150" y="2128700"/>
            <a:ext cx="4593600" cy="560100"/>
          </a:xfrm>
          <a:prstGeom prst="cube">
            <a:avLst>
              <a:gd fmla="val 127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4" name="Google Shape;6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8" y="1116363"/>
            <a:ext cx="7010100" cy="2589000"/>
          </a:xfrm>
          <a:prstGeom prst="cube">
            <a:avLst>
              <a:gd fmla="val 1862" name="adj"/>
            </a:avLst>
          </a:prstGeom>
          <a:noFill/>
          <a:ln>
            <a:noFill/>
          </a:ln>
        </p:spPr>
      </p:pic>
      <p:sp>
        <p:nvSpPr>
          <p:cNvPr id="655" name="Google Shape;655;p42"/>
          <p:cNvSpPr txBox="1"/>
          <p:nvPr/>
        </p:nvSpPr>
        <p:spPr>
          <a:xfrm>
            <a:off x="980700" y="3766225"/>
            <a:ext cx="62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Ändring av emulator/enhet samt konfigurering går att uppnå via ‘Select menyn’ bredvid ‘play’</a:t>
            </a:r>
            <a:b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Vi ser även att det finns stöd för ‘Wi-fi’ koppling om vi har en fysisk enhet.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56" name="Google Shape;656;p42"/>
          <p:cNvCxnSpPr/>
          <p:nvPr/>
        </p:nvCxnSpPr>
        <p:spPr>
          <a:xfrm flipH="1">
            <a:off x="7256825" y="873425"/>
            <a:ext cx="8520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9" name="Google Shape;669;p43"/>
          <p:cNvSpPr txBox="1"/>
          <p:nvPr/>
        </p:nvSpPr>
        <p:spPr>
          <a:xfrm>
            <a:off x="1466550" y="2838900"/>
            <a:ext cx="621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Build.gradle - </a:t>
            </a:r>
            <a:r>
              <a:rPr i="1"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Project </a:t>
            </a:r>
            <a:r>
              <a:rPr i="1"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- Specificerar ALLA moduler och är kring hela projektet</a:t>
            </a:r>
            <a:endParaRPr i="1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Build.gradle - </a:t>
            </a:r>
            <a:r>
              <a:rPr i="1"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Module - Enstaka moduler, viktigt om man kör multipla olika moduler inom projekt. Det är vanligast att arbeta med denna fil!</a:t>
            </a:r>
            <a:endParaRPr i="1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Settings.gradle </a:t>
            </a: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- </a:t>
            </a:r>
            <a:r>
              <a:rPr i="1"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Innehåller grundläggande information om projektet i sig. Repositorities och rotprojektnamnet </a:t>
            </a:r>
            <a:endParaRPr i="1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575" y="1026900"/>
            <a:ext cx="3396843" cy="16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XML + Design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4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4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4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4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4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84" name="Google Shape;684;p44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85" name="Google Shape;685;p44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44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44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44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44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44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91" name="Google Shape;691;p44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92" name="Google Shape;692;p44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4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95" name="Google Shape;695;p44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4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98" name="Google Shape;698;p44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0" name="Google Shape;7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701" name="Google Shape;7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5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Project!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 Project!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19" name="Google Shape;719;p46"/>
          <p:cNvPicPr preferRelativeResize="0"/>
          <p:nvPr/>
        </p:nvPicPr>
        <p:blipFill rotWithShape="1">
          <a:blip r:embed="rId3">
            <a:alphaModFix/>
          </a:blip>
          <a:srcRect b="4342" l="3232" r="0" t="0"/>
          <a:stretch/>
        </p:blipFill>
        <p:spPr>
          <a:xfrm>
            <a:off x="636200" y="1026900"/>
            <a:ext cx="2156900" cy="60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46"/>
          <p:cNvCxnSpPr/>
          <p:nvPr/>
        </p:nvCxnSpPr>
        <p:spPr>
          <a:xfrm rot="10800000">
            <a:off x="1045925" y="1628250"/>
            <a:ext cx="776400" cy="15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46"/>
          <p:cNvSpPr txBox="1"/>
          <p:nvPr/>
        </p:nvSpPr>
        <p:spPr>
          <a:xfrm>
            <a:off x="1444925" y="3170200"/>
            <a:ext cx="13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Kör projekt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2" name="Google Shape;722;p46"/>
          <p:cNvSpPr txBox="1"/>
          <p:nvPr/>
        </p:nvSpPr>
        <p:spPr>
          <a:xfrm>
            <a:off x="2988350" y="1963950"/>
            <a:ext cx="268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Debug mode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Ibland visas inte alla fel,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med debug mode kan vi sätta ‘breakpoints’ och styra processen stegvist, så väl som att få unika felmeddelanden!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23" name="Google Shape;723;p46"/>
          <p:cNvCxnSpPr/>
          <p:nvPr/>
        </p:nvCxnSpPr>
        <p:spPr>
          <a:xfrm rot="10800000">
            <a:off x="2566475" y="1552750"/>
            <a:ext cx="49590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 txBox="1"/>
          <p:nvPr>
            <p:ph idx="4294967295" type="title"/>
          </p:nvPr>
        </p:nvSpPr>
        <p:spPr>
          <a:xfrm>
            <a:off x="5548525" y="19415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 Project!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36" name="Google Shape;736;p47"/>
          <p:cNvGrpSpPr/>
          <p:nvPr/>
        </p:nvGrpSpPr>
        <p:grpSpPr>
          <a:xfrm>
            <a:off x="637090" y="475419"/>
            <a:ext cx="5964685" cy="4454452"/>
            <a:chOff x="637090" y="688894"/>
            <a:chExt cx="5964685" cy="4454452"/>
          </a:xfrm>
        </p:grpSpPr>
        <p:grpSp>
          <p:nvGrpSpPr>
            <p:cNvPr id="737" name="Google Shape;737;p47"/>
            <p:cNvGrpSpPr/>
            <p:nvPr/>
          </p:nvGrpSpPr>
          <p:grpSpPr>
            <a:xfrm>
              <a:off x="637090" y="688894"/>
              <a:ext cx="2781083" cy="4454452"/>
              <a:chOff x="564248" y="152400"/>
              <a:chExt cx="2196227" cy="4107000"/>
            </a:xfrm>
          </p:grpSpPr>
          <p:pic>
            <p:nvPicPr>
              <p:cNvPr id="738" name="Google Shape;738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4248" y="152400"/>
                <a:ext cx="2127503" cy="39495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9" name="Google Shape;739;p47"/>
              <p:cNvSpPr/>
              <p:nvPr/>
            </p:nvSpPr>
            <p:spPr>
              <a:xfrm>
                <a:off x="2361475" y="3040800"/>
                <a:ext cx="399000" cy="1218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0" name="Google Shape;740;p47"/>
            <p:cNvSpPr txBox="1"/>
            <p:nvPr/>
          </p:nvSpPr>
          <p:spPr>
            <a:xfrm>
              <a:off x="3364175" y="874500"/>
              <a:ext cx="3237600" cy="30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Power on/off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Volume +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Volume -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Rotate Left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Rotate Right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Snapshot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Zoom Mode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Go Back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Home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Overview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89CA78"/>
                  </a:solidFill>
                  <a:latin typeface="Overpass Mono Light"/>
                  <a:ea typeface="Overpass Mono Light"/>
                  <a:cs typeface="Overpass Mono Light"/>
                  <a:sym typeface="Overpass Mono Light"/>
                </a:rPr>
                <a:t>More tools…</a:t>
              </a:r>
              <a:endParaRPr sz="1700">
                <a:solidFill>
                  <a:srgbClr val="89CA78"/>
                </a:solidFill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</p:txBody>
        </p:sp>
        <p:sp>
          <p:nvSpPr>
            <p:cNvPr id="741" name="Google Shape;741;p47"/>
            <p:cNvSpPr txBox="1"/>
            <p:nvPr/>
          </p:nvSpPr>
          <p:spPr>
            <a:xfrm>
              <a:off x="2976125" y="3925025"/>
              <a:ext cx="2660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1AFEF"/>
                  </a:solidFill>
                  <a:latin typeface="Anaheim"/>
                  <a:ea typeface="Anaheim"/>
                  <a:cs typeface="Anaheim"/>
                  <a:sym typeface="Anaheim"/>
                </a:rPr>
                <a:t>Så fort jag startade min app så var min skärm ‘svart’.</a:t>
              </a:r>
              <a:endParaRPr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1AFEF"/>
                  </a:solidFill>
                  <a:latin typeface="Anaheim"/>
                  <a:ea typeface="Anaheim"/>
                  <a:cs typeface="Anaheim"/>
                  <a:sym typeface="Anaheim"/>
                </a:rPr>
                <a:t>Glöm inte att trycka på </a:t>
              </a:r>
              <a:r>
                <a:rPr lang="en">
                  <a:solidFill>
                    <a:srgbClr val="89CA78"/>
                  </a:solidFill>
                  <a:latin typeface="Anaheim"/>
                  <a:ea typeface="Anaheim"/>
                  <a:cs typeface="Anaheim"/>
                  <a:sym typeface="Anaheim"/>
                </a:rPr>
                <a:t>POWER</a:t>
              </a:r>
              <a:endParaRPr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42" name="Google Shape;742;p47"/>
            <p:cNvSpPr txBox="1"/>
            <p:nvPr/>
          </p:nvSpPr>
          <p:spPr>
            <a:xfrm>
              <a:off x="3019250" y="1035175"/>
              <a:ext cx="2481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latin typeface="Anaheim"/>
                <a:ea typeface="Anaheim"/>
                <a:cs typeface="Anaheim"/>
                <a:sym typeface="Anaheim"/>
              </a:endParaRPr>
            </a:p>
          </p:txBody>
        </p:sp>
        <p:cxnSp>
          <p:nvCxnSpPr>
            <p:cNvPr id="743" name="Google Shape;743;p47"/>
            <p:cNvCxnSpPr>
              <a:stCxn id="741" idx="1"/>
              <a:endCxn id="742" idx="1"/>
            </p:cNvCxnSpPr>
            <p:nvPr/>
          </p:nvCxnSpPr>
          <p:spPr>
            <a:xfrm flipH="1" rot="10800000">
              <a:off x="2976125" y="1144775"/>
              <a:ext cx="43200" cy="3195900"/>
            </a:xfrm>
            <a:prstGeom prst="curvedConnector3">
              <a:avLst>
                <a:gd fmla="val -1722338" name="adj1"/>
              </a:avLst>
            </a:prstGeom>
            <a:noFill/>
            <a:ln cap="flat" cmpd="sng" w="28575">
              <a:solidFill>
                <a:srgbClr val="359FF4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 Project!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6" name="Google Shape;7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76" y="383150"/>
            <a:ext cx="2065925" cy="46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8"/>
          <p:cNvSpPr txBox="1"/>
          <p:nvPr/>
        </p:nvSpPr>
        <p:spPr>
          <a:xfrm>
            <a:off x="2965350" y="1272400"/>
            <a:ext cx="3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“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Demo2</a:t>
            </a: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” ← Appens namn på en ‘navbar’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58" name="Google Shape;758;p48"/>
          <p:cNvCxnSpPr>
            <a:stCxn id="757" idx="1"/>
          </p:cNvCxnSpPr>
          <p:nvPr/>
        </p:nvCxnSpPr>
        <p:spPr>
          <a:xfrm rot="10800000">
            <a:off x="991950" y="927400"/>
            <a:ext cx="1973400" cy="54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48"/>
          <p:cNvSpPr txBox="1"/>
          <p:nvPr/>
        </p:nvSpPr>
        <p:spPr>
          <a:xfrm>
            <a:off x="2965350" y="2415500"/>
            <a:ext cx="3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“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Hello World!</a:t>
            </a: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” ← Textvy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60" name="Google Shape;760;p48"/>
          <p:cNvCxnSpPr>
            <a:stCxn id="759" idx="1"/>
          </p:cNvCxnSpPr>
          <p:nvPr/>
        </p:nvCxnSpPr>
        <p:spPr>
          <a:xfrm flipH="1">
            <a:off x="1833150" y="2615600"/>
            <a:ext cx="1132200" cy="25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48"/>
          <p:cNvSpPr txBox="1"/>
          <p:nvPr/>
        </p:nvSpPr>
        <p:spPr>
          <a:xfrm>
            <a:off x="4518075" y="3405675"/>
            <a:ext cx="27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har inte sett någon kod för detta, men så existerar ändå en viss ‘navBar’ + Textvy.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Hur?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Start Project!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9" name="Google Shape;7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4099204" cy="39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50"/>
          <p:cNvCxnSpPr/>
          <p:nvPr/>
        </p:nvCxnSpPr>
        <p:spPr>
          <a:xfrm rot="10800000">
            <a:off x="1703775" y="3137800"/>
            <a:ext cx="33858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50"/>
          <p:cNvCxnSpPr/>
          <p:nvPr/>
        </p:nvCxnSpPr>
        <p:spPr>
          <a:xfrm flipH="1">
            <a:off x="3234950" y="3181000"/>
            <a:ext cx="18762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50"/>
          <p:cNvSpPr txBox="1"/>
          <p:nvPr/>
        </p:nvSpPr>
        <p:spPr>
          <a:xfrm>
            <a:off x="5111150" y="2851600"/>
            <a:ext cx="29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‘</a:t>
            </a:r>
            <a:r>
              <a:rPr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r</a:t>
            </a:r>
            <a:r>
              <a:rPr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es’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står för: Resources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ligger en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‘activity’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5" name="Google Shape;7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50625"/>
            <a:ext cx="4099204" cy="39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1"/>
          <p:cNvPicPr preferRelativeResize="0"/>
          <p:nvPr/>
        </p:nvPicPr>
        <p:blipFill rotWithShape="1">
          <a:blip r:embed="rId4">
            <a:alphaModFix/>
          </a:blip>
          <a:srcRect b="0" l="10793" r="0" t="37221"/>
          <a:stretch/>
        </p:blipFill>
        <p:spPr>
          <a:xfrm>
            <a:off x="4345550" y="1195525"/>
            <a:ext cx="4579200" cy="1813200"/>
          </a:xfrm>
          <a:prstGeom prst="cube">
            <a:avLst>
              <a:gd fmla="val 1277" name="adj"/>
            </a:avLst>
          </a:prstGeom>
          <a:noFill/>
          <a:ln>
            <a:noFill/>
          </a:ln>
        </p:spPr>
      </p:pic>
      <p:cxnSp>
        <p:nvCxnSpPr>
          <p:cNvPr id="797" name="Google Shape;797;p51"/>
          <p:cNvCxnSpPr>
            <a:endCxn id="796" idx="2"/>
          </p:cNvCxnSpPr>
          <p:nvPr/>
        </p:nvCxnSpPr>
        <p:spPr>
          <a:xfrm flipH="1" rot="10800000">
            <a:off x="2242850" y="2113702"/>
            <a:ext cx="210270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51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99" name="Google Shape;799;p51"/>
          <p:cNvCxnSpPr>
            <a:stCxn id="800" idx="2"/>
            <a:endCxn id="798" idx="3"/>
          </p:cNvCxnSpPr>
          <p:nvPr/>
        </p:nvCxnSpPr>
        <p:spPr>
          <a:xfrm rot="5400000">
            <a:off x="4159175" y="746900"/>
            <a:ext cx="1677300" cy="482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00" name="Google Shape;800;p51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2"/>
          <p:cNvSpPr/>
          <p:nvPr/>
        </p:nvSpPr>
        <p:spPr>
          <a:xfrm>
            <a:off x="1859803" y="45387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3944951" y="45899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873323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2"/>
          <p:cNvSpPr/>
          <p:nvPr/>
        </p:nvSpPr>
        <p:spPr>
          <a:xfrm>
            <a:off x="137634" y="472374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2"/>
          <p:cNvSpPr/>
          <p:nvPr/>
        </p:nvSpPr>
        <p:spPr>
          <a:xfrm>
            <a:off x="6413930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2"/>
          <p:cNvSpPr/>
          <p:nvPr/>
        </p:nvSpPr>
        <p:spPr>
          <a:xfrm>
            <a:off x="7705776" y="44166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2"/>
          <p:cNvSpPr/>
          <p:nvPr/>
        </p:nvSpPr>
        <p:spPr>
          <a:xfrm>
            <a:off x="8580321" y="45899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2"/>
          <p:cNvSpPr txBox="1"/>
          <p:nvPr>
            <p:ph idx="4294967295" type="title"/>
          </p:nvPr>
        </p:nvSpPr>
        <p:spPr>
          <a:xfrm>
            <a:off x="2361475" y="205500"/>
            <a:ext cx="4291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Activity AKA 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3" name="Google Shape;813;p52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14" name="Google Shape;814;p52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15" name="Google Shape;8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325" y="1131613"/>
            <a:ext cx="7115348" cy="28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8" name="Google Shape;8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50625"/>
            <a:ext cx="4099204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3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0" name="Google Shape;830;p53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31" name="Google Shape;831;p53"/>
          <p:cNvCxnSpPr>
            <a:endCxn id="829" idx="3"/>
          </p:cNvCxnSpPr>
          <p:nvPr/>
        </p:nvCxnSpPr>
        <p:spPr>
          <a:xfrm flipH="1">
            <a:off x="2587775" y="2253600"/>
            <a:ext cx="2652900" cy="17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53"/>
          <p:cNvSpPr txBox="1"/>
          <p:nvPr/>
        </p:nvSpPr>
        <p:spPr>
          <a:xfrm>
            <a:off x="4744525" y="1800775"/>
            <a:ext cx="38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Se också likheten på dessa filers namn!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33" name="Google Shape;833;p53"/>
          <p:cNvCxnSpPr>
            <a:stCxn id="832" idx="1"/>
          </p:cNvCxnSpPr>
          <p:nvPr/>
        </p:nvCxnSpPr>
        <p:spPr>
          <a:xfrm flipH="1">
            <a:off x="2264425" y="2000875"/>
            <a:ext cx="2480100" cy="2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6" name="Google Shape;8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50625"/>
            <a:ext cx="4099204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4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8" name="Google Shape;848;p54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49" name="Google Shape;849;p54"/>
          <p:cNvCxnSpPr>
            <a:endCxn id="847" idx="3"/>
          </p:cNvCxnSpPr>
          <p:nvPr/>
        </p:nvCxnSpPr>
        <p:spPr>
          <a:xfrm flipH="1">
            <a:off x="2587775" y="3989700"/>
            <a:ext cx="830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54"/>
          <p:cNvSpPr txBox="1"/>
          <p:nvPr/>
        </p:nvSpPr>
        <p:spPr>
          <a:xfrm>
            <a:off x="4277750" y="3839800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tittar närmre på ‘activity_main’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3" name="Google Shape;863;p55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4" name="Google Shape;864;p55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65" name="Google Shape;8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0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5"/>
          <p:cNvSpPr txBox="1"/>
          <p:nvPr/>
        </p:nvSpPr>
        <p:spPr>
          <a:xfrm>
            <a:off x="6263875" y="947225"/>
            <a:ext cx="25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hittar vi vår vy som består av ‘Hello World’!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" name="Google Shape;879;p56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0" name="Google Shape;880;p56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81" name="Google Shape;8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0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6"/>
          <p:cNvSpPr txBox="1"/>
          <p:nvPr/>
        </p:nvSpPr>
        <p:spPr>
          <a:xfrm>
            <a:off x="6263875" y="947225"/>
            <a:ext cx="258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Palette:</a:t>
            </a:r>
            <a:endParaRPr b="1">
              <a:solidFill>
                <a:srgbClr val="CC78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Inkluderar en mall för visuella komponenter/klasser.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Knappar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Switch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Bilder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Text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Behållare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Layouts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mm..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3" name="Google Shape;883;p56"/>
          <p:cNvSpPr/>
          <p:nvPr/>
        </p:nvSpPr>
        <p:spPr>
          <a:xfrm>
            <a:off x="20375" y="417600"/>
            <a:ext cx="1741800" cy="2393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6" name="Google Shape;896;p57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7" name="Google Shape;897;p57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98" name="Google Shape;8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0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7"/>
          <p:cNvSpPr txBox="1"/>
          <p:nvPr/>
        </p:nvSpPr>
        <p:spPr>
          <a:xfrm>
            <a:off x="6263875" y="947225"/>
            <a:ext cx="258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Component Tree</a:t>
            </a: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b="1">
              <a:solidFill>
                <a:srgbClr val="CC78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Inkluderar alla komponenter som är inkluderat inom vår aktivitet.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Struktur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Hierarki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Förhållande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Parent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Child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Tänk er &lt;div&gt;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00" name="Google Shape;900;p57"/>
          <p:cNvSpPr/>
          <p:nvPr/>
        </p:nvSpPr>
        <p:spPr>
          <a:xfrm>
            <a:off x="0" y="2851850"/>
            <a:ext cx="1741800" cy="2262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3" name="Google Shape;913;p58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58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15" name="Google Shape;9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0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8"/>
          <p:cNvSpPr txBox="1"/>
          <p:nvPr/>
        </p:nvSpPr>
        <p:spPr>
          <a:xfrm>
            <a:off x="6263875" y="947225"/>
            <a:ext cx="258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Activity</a:t>
            </a: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b="1">
              <a:solidFill>
                <a:srgbClr val="CC78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kan vi se hur appen ser ut.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kan dock se att den är uppdelad i två fönster.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Till vänster är hur det kommer se ut för användare.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Till höger är upplägget av alla komponenter.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58"/>
          <p:cNvSpPr/>
          <p:nvPr/>
        </p:nvSpPr>
        <p:spPr>
          <a:xfrm>
            <a:off x="2138875" y="1171300"/>
            <a:ext cx="2077800" cy="3654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9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0" name="Google Shape;930;p59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31" name="Google Shape;9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30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59"/>
          <p:cNvSpPr txBox="1"/>
          <p:nvPr/>
        </p:nvSpPr>
        <p:spPr>
          <a:xfrm>
            <a:off x="6263875" y="947225"/>
            <a:ext cx="2586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Toolbar</a:t>
            </a:r>
            <a:r>
              <a:rPr b="1"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b="1">
              <a:solidFill>
                <a:srgbClr val="CC78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Ikoner från vänster till höger: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Filtrering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AutoConnect Parent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Default Margins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Clear Constraints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Infer Constraints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Guidelines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3" name="Google Shape;933;p59"/>
          <p:cNvSpPr/>
          <p:nvPr/>
        </p:nvSpPr>
        <p:spPr>
          <a:xfrm>
            <a:off x="1782400" y="612975"/>
            <a:ext cx="1436100" cy="28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6" name="Google Shape;946;p60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7" name="Google Shape;947;p60"/>
          <p:cNvSpPr txBox="1"/>
          <p:nvPr/>
        </p:nvSpPr>
        <p:spPr>
          <a:xfrm>
            <a:off x="6868775" y="19181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8" name="Google Shape;948;p60"/>
          <p:cNvSpPr txBox="1"/>
          <p:nvPr/>
        </p:nvSpPr>
        <p:spPr>
          <a:xfrm>
            <a:off x="2127600" y="1049075"/>
            <a:ext cx="48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Märkte ni?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har faktiskt missat något… Låt oss kolla igen!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49" name="Google Shape;9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175" y="1817075"/>
            <a:ext cx="3242218" cy="31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1"/>
          <p:cNvSpPr/>
          <p:nvPr/>
        </p:nvSpPr>
        <p:spPr>
          <a:xfrm>
            <a:off x="3351773" y="42327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1"/>
          <p:cNvSpPr/>
          <p:nvPr/>
        </p:nvSpPr>
        <p:spPr>
          <a:xfrm>
            <a:off x="4240497" y="39783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1"/>
          <p:cNvSpPr/>
          <p:nvPr/>
        </p:nvSpPr>
        <p:spPr>
          <a:xfrm>
            <a:off x="4135692" y="445724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1"/>
          <p:cNvSpPr/>
          <p:nvPr/>
        </p:nvSpPr>
        <p:spPr>
          <a:xfrm>
            <a:off x="2595746" y="432618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1"/>
          <p:cNvSpPr/>
          <p:nvPr/>
        </p:nvSpPr>
        <p:spPr>
          <a:xfrm>
            <a:off x="3229253" y="469391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1"/>
          <p:cNvSpPr txBox="1"/>
          <p:nvPr>
            <p:ph idx="4294967295" type="title"/>
          </p:nvPr>
        </p:nvSpPr>
        <p:spPr>
          <a:xfrm>
            <a:off x="2844150" y="205500"/>
            <a:ext cx="3793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What’s missing?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62" name="Google Shape;9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01" y="426825"/>
            <a:ext cx="2065925" cy="46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1"/>
          <p:cNvPicPr preferRelativeResize="0"/>
          <p:nvPr/>
        </p:nvPicPr>
        <p:blipFill rotWithShape="1">
          <a:blip r:embed="rId4">
            <a:alphaModFix/>
          </a:blip>
          <a:srcRect b="0" l="29689" r="7" t="12785"/>
          <a:stretch/>
        </p:blipFill>
        <p:spPr>
          <a:xfrm>
            <a:off x="5042125" y="874502"/>
            <a:ext cx="3793651" cy="408122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1"/>
          <p:cNvSpPr txBox="1"/>
          <p:nvPr/>
        </p:nvSpPr>
        <p:spPr>
          <a:xfrm>
            <a:off x="2842225" y="1833100"/>
            <a:ext cx="219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Yep- vi saknar en navbar.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Men ändå finns den med…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Hur?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65" name="Google Shape;965;p61"/>
          <p:cNvGrpSpPr/>
          <p:nvPr/>
        </p:nvGrpSpPr>
        <p:grpSpPr>
          <a:xfrm>
            <a:off x="4561225" y="1326300"/>
            <a:ext cx="2684875" cy="334200"/>
            <a:chOff x="4561225" y="1326300"/>
            <a:chExt cx="2684875" cy="334200"/>
          </a:xfrm>
        </p:grpSpPr>
        <p:cxnSp>
          <p:nvCxnSpPr>
            <p:cNvPr id="966" name="Google Shape;966;p61"/>
            <p:cNvCxnSpPr/>
            <p:nvPr/>
          </p:nvCxnSpPr>
          <p:spPr>
            <a:xfrm>
              <a:off x="4561225" y="1466500"/>
              <a:ext cx="76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67" name="Google Shape;967;p61"/>
            <p:cNvSpPr/>
            <p:nvPr/>
          </p:nvSpPr>
          <p:spPr>
            <a:xfrm>
              <a:off x="5402300" y="1326300"/>
              <a:ext cx="1843800" cy="334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Missing Navbar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9200" y="1632175"/>
            <a:ext cx="3793500" cy="193836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2"/>
          <p:cNvSpPr txBox="1"/>
          <p:nvPr>
            <p:ph idx="4294967295" type="title"/>
          </p:nvPr>
        </p:nvSpPr>
        <p:spPr>
          <a:xfrm>
            <a:off x="2844150" y="205500"/>
            <a:ext cx="3793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What’s missing?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4" name="Google Shape;974;p62"/>
          <p:cNvSpPr/>
          <p:nvPr/>
        </p:nvSpPr>
        <p:spPr>
          <a:xfrm>
            <a:off x="506800" y="4270075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2"/>
          <p:cNvSpPr/>
          <p:nvPr/>
        </p:nvSpPr>
        <p:spPr>
          <a:xfrm>
            <a:off x="-269575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2"/>
          <p:cNvSpPr/>
          <p:nvPr/>
        </p:nvSpPr>
        <p:spPr>
          <a:xfrm>
            <a:off x="1056900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7" name="Google Shape;9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00" y="1479775"/>
            <a:ext cx="3793500" cy="1938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62"/>
          <p:cNvCxnSpPr>
            <a:stCxn id="979" idx="1"/>
          </p:cNvCxnSpPr>
          <p:nvPr/>
        </p:nvCxnSpPr>
        <p:spPr>
          <a:xfrm flipH="1">
            <a:off x="2792975" y="1364675"/>
            <a:ext cx="198390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9" name="Google Shape;979;p62"/>
          <p:cNvSpPr txBox="1"/>
          <p:nvPr/>
        </p:nvSpPr>
        <p:spPr>
          <a:xfrm>
            <a:off x="4776875" y="1164575"/>
            <a:ext cx="37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Navigera hit och titta på XML strukturen…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3"/>
          <p:cNvSpPr/>
          <p:nvPr/>
        </p:nvSpPr>
        <p:spPr>
          <a:xfrm>
            <a:off x="506800" y="4270075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3"/>
          <p:cNvSpPr/>
          <p:nvPr/>
        </p:nvSpPr>
        <p:spPr>
          <a:xfrm>
            <a:off x="-269575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3"/>
          <p:cNvSpPr/>
          <p:nvPr/>
        </p:nvSpPr>
        <p:spPr>
          <a:xfrm>
            <a:off x="1056900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261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3"/>
          <p:cNvSpPr txBox="1"/>
          <p:nvPr/>
        </p:nvSpPr>
        <p:spPr>
          <a:xfrm>
            <a:off x="6480600" y="992050"/>
            <a:ext cx="226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Mycket som händer här…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Men vi fokuserar enbart på en sak…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Att byta detta namn!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89" name="Google Shape;989;p63"/>
          <p:cNvCxnSpPr>
            <a:stCxn id="988" idx="1"/>
          </p:cNvCxnSpPr>
          <p:nvPr/>
        </p:nvCxnSpPr>
        <p:spPr>
          <a:xfrm flipH="1">
            <a:off x="3623100" y="1730800"/>
            <a:ext cx="28575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4"/>
          <p:cNvSpPr/>
          <p:nvPr/>
        </p:nvSpPr>
        <p:spPr>
          <a:xfrm>
            <a:off x="506800" y="4270075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4"/>
          <p:cNvSpPr/>
          <p:nvPr/>
        </p:nvSpPr>
        <p:spPr>
          <a:xfrm>
            <a:off x="-269575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4"/>
          <p:cNvSpPr/>
          <p:nvPr/>
        </p:nvSpPr>
        <p:spPr>
          <a:xfrm>
            <a:off x="1056900" y="4442650"/>
            <a:ext cx="10569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" y="745450"/>
            <a:ext cx="5206750" cy="221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946" y="152400"/>
            <a:ext cx="228060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64"/>
          <p:cNvCxnSpPr/>
          <p:nvPr/>
        </p:nvCxnSpPr>
        <p:spPr>
          <a:xfrm flipH="1" rot="10800000">
            <a:off x="2587925" y="700975"/>
            <a:ext cx="4097700" cy="12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64"/>
          <p:cNvSpPr txBox="1"/>
          <p:nvPr/>
        </p:nvSpPr>
        <p:spPr>
          <a:xfrm>
            <a:off x="355850" y="30731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Då vet vi att detta inte är något som vi själva behöver ansvara för!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65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5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5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ändra på design?</a:t>
            </a:r>
            <a:endParaRPr/>
          </a:p>
        </p:txBody>
      </p:sp>
      <p:sp>
        <p:nvSpPr>
          <p:cNvPr id="1008" name="Google Shape;1008;p65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Via vår vy AKA aktivitet!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 kan också via XML ändra på fördefinierad data såsom vår NAVBAR</a:t>
            </a:r>
            <a:endParaRPr sz="1200"/>
          </a:p>
        </p:txBody>
      </p:sp>
      <p:sp>
        <p:nvSpPr>
          <p:cNvPr id="1009" name="Google Shape;1009;p65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010" name="Google Shape;1010;p65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011" name="Google Shape;10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6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6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6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6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6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6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6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6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66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027" name="Google Shape;1027;p66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028" name="Google Shape;1028;p66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66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p66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66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66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66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4" name="Google Shape;1034;p66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035" name="Google Shape;1035;p66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6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66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038" name="Google Shape;1038;p66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6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66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041" name="Google Shape;1041;p66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6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3" name="Google Shape;10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044" name="Google Shape;10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7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br>
              <a:rPr lang="en"/>
            </a:br>
            <a:r>
              <a:rPr lang="en"/>
              <a:t>Design + XML</a:t>
            </a:r>
            <a:endParaRPr/>
          </a:p>
        </p:txBody>
      </p:sp>
      <p:sp>
        <p:nvSpPr>
          <p:cNvPr id="1050" name="Google Shape;1050;p67"/>
          <p:cNvSpPr txBox="1"/>
          <p:nvPr>
            <p:ph idx="2" type="title"/>
          </p:nvPr>
        </p:nvSpPr>
        <p:spPr>
          <a:xfrm>
            <a:off x="454800" y="18069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9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</a:t>
            </a:r>
            <a:endParaRPr/>
          </a:p>
        </p:txBody>
      </p:sp>
      <p:sp>
        <p:nvSpPr>
          <p:cNvPr id="1062" name="Google Shape;1062;p69"/>
          <p:cNvSpPr txBox="1"/>
          <p:nvPr>
            <p:ph idx="4294967295" type="subTitle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Design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3" name="Google Shape;1063;p69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HTML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64" name="Google Shape;1064;p69"/>
          <p:cNvSpPr txBox="1"/>
          <p:nvPr>
            <p:ph idx="4294967295" type="subTitle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Struktur på sida</a:t>
            </a:r>
            <a:endParaRPr sz="1400"/>
          </a:p>
        </p:txBody>
      </p:sp>
      <p:sp>
        <p:nvSpPr>
          <p:cNvPr id="1065" name="Google Shape;1065;p69"/>
          <p:cNvSpPr txBox="1"/>
          <p:nvPr>
            <p:ph idx="4294967295" type="ctrTitle"/>
          </p:nvPr>
        </p:nvSpPr>
        <p:spPr>
          <a:xfrm flipH="1">
            <a:off x="5340600" y="218050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CSS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66" name="Google Shape;1066;p69"/>
          <p:cNvSpPr txBox="1"/>
          <p:nvPr>
            <p:ph idx="4294967295" type="subTitle"/>
          </p:nvPr>
        </p:nvSpPr>
        <p:spPr>
          <a:xfrm flipH="1">
            <a:off x="5339475" y="2465100"/>
            <a:ext cx="26988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Tema över struktur</a:t>
            </a:r>
            <a:endParaRPr sz="1400"/>
          </a:p>
        </p:txBody>
      </p:sp>
      <p:sp>
        <p:nvSpPr>
          <p:cNvPr id="1067" name="Google Shape;1067;p69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JavaScript/TS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68" name="Google Shape;1068;p69"/>
          <p:cNvSpPr txBox="1"/>
          <p:nvPr>
            <p:ph idx="4294967295" type="subTitle"/>
          </p:nvPr>
        </p:nvSpPr>
        <p:spPr>
          <a:xfrm flipH="1">
            <a:off x="5339400" y="3382100"/>
            <a:ext cx="34299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Funktionalitet till sida</a:t>
            </a:r>
            <a:endParaRPr sz="1400"/>
          </a:p>
        </p:txBody>
      </p:sp>
      <p:sp>
        <p:nvSpPr>
          <p:cNvPr id="1069" name="Google Shape;1069;p69"/>
          <p:cNvSpPr txBox="1"/>
          <p:nvPr>
            <p:ph idx="4294967295" type="subTitle"/>
          </p:nvPr>
        </p:nvSpPr>
        <p:spPr>
          <a:xfrm flipH="1">
            <a:off x="5339400" y="4392875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En kombination av allt. </a:t>
            </a:r>
            <a:br>
              <a:rPr lang="en" sz="1400"/>
            </a:br>
            <a:r>
              <a:rPr lang="en" sz="1400"/>
              <a:t>T.ex. en knapp</a:t>
            </a:r>
            <a:endParaRPr sz="1400"/>
          </a:p>
        </p:txBody>
      </p:sp>
      <p:sp>
        <p:nvSpPr>
          <p:cNvPr id="1070" name="Google Shape;1070;p69"/>
          <p:cNvSpPr txBox="1"/>
          <p:nvPr>
            <p:ph idx="4294967295" type="ctrTitle"/>
          </p:nvPr>
        </p:nvSpPr>
        <p:spPr>
          <a:xfrm flipH="1">
            <a:off x="5340675" y="395355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React Komponenter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71" name="Google Shape;1071;p69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69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React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73" name="Google Shape;1073;p69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9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9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9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9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9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9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9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9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p69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83" name="Google Shape;1083;p69"/>
          <p:cNvCxnSpPr/>
          <p:nvPr/>
        </p:nvCxnSpPr>
        <p:spPr>
          <a:xfrm flipH="1" rot="10800000">
            <a:off x="3351874" y="24552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84" name="Google Shape;1084;p69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85" name="Google Shape;1085;p69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0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1092" name="Google Shape;1092;p70"/>
          <p:cNvSpPr txBox="1"/>
          <p:nvPr>
            <p:ph idx="4294967295" type="subTitle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Design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3" name="Google Shape;1093;p70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XML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94" name="Google Shape;1094;p70"/>
          <p:cNvSpPr txBox="1"/>
          <p:nvPr>
            <p:ph idx="4294967295" type="subTitle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Struktur på sida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5" name="Google Shape;1095;p70"/>
          <p:cNvSpPr txBox="1"/>
          <p:nvPr>
            <p:ph idx="4294967295" type="ctrTitle"/>
          </p:nvPr>
        </p:nvSpPr>
        <p:spPr>
          <a:xfrm flipH="1">
            <a:off x="5340600" y="218050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Drag ‘n’ Drop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96" name="Google Shape;1096;p70"/>
          <p:cNvSpPr txBox="1"/>
          <p:nvPr>
            <p:ph idx="4294967295" type="subTitle"/>
          </p:nvPr>
        </p:nvSpPr>
        <p:spPr>
          <a:xfrm flipH="1">
            <a:off x="5339475" y="2465100"/>
            <a:ext cx="26988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Drag och släpp struktur via interaktiv visuell design</a:t>
            </a:r>
            <a:endParaRPr sz="1400"/>
          </a:p>
        </p:txBody>
      </p:sp>
      <p:sp>
        <p:nvSpPr>
          <p:cNvPr id="1097" name="Google Shape;1097;p70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Kotlin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98" name="Google Shape;1098;p70"/>
          <p:cNvSpPr txBox="1"/>
          <p:nvPr>
            <p:ph idx="4294967295" type="subTitle"/>
          </p:nvPr>
        </p:nvSpPr>
        <p:spPr>
          <a:xfrm flipH="1">
            <a:off x="5339400" y="3382100"/>
            <a:ext cx="34299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Funktionalitet till sida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9" name="Google Shape;1099;p70"/>
          <p:cNvSpPr txBox="1"/>
          <p:nvPr>
            <p:ph idx="4294967295" type="subTitle"/>
          </p:nvPr>
        </p:nvSpPr>
        <p:spPr>
          <a:xfrm flipH="1">
            <a:off x="5339400" y="4238150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Är t.ex. En ‘knapp’ eller ‘input’ fält</a:t>
            </a:r>
            <a:endParaRPr sz="1400"/>
          </a:p>
        </p:txBody>
      </p:sp>
      <p:sp>
        <p:nvSpPr>
          <p:cNvPr id="1100" name="Google Shape;1100;p70"/>
          <p:cNvSpPr txBox="1"/>
          <p:nvPr>
            <p:ph idx="4294967295" type="ctrTitle"/>
          </p:nvPr>
        </p:nvSpPr>
        <p:spPr>
          <a:xfrm flipH="1">
            <a:off x="5340675" y="395355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Komponenter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101" name="Google Shape;1101;p70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0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Android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103" name="Google Shape;1103;p70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0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0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0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0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0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0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0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0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2" name="Google Shape;1112;p70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3" name="Google Shape;1113;p70"/>
          <p:cNvCxnSpPr/>
          <p:nvPr/>
        </p:nvCxnSpPr>
        <p:spPr>
          <a:xfrm flipH="1" rot="10800000">
            <a:off x="3351874" y="24552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4" name="Google Shape;1114;p70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5" name="Google Shape;1115;p70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Komponenter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3" name="Google Shape;1133;p72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4" name="Google Shape;1134;p72"/>
          <p:cNvSpPr txBox="1"/>
          <p:nvPr/>
        </p:nvSpPr>
        <p:spPr>
          <a:xfrm>
            <a:off x="6930300" y="1950450"/>
            <a:ext cx="14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tillbaka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35" name="Google Shape;11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125" y="1026900"/>
            <a:ext cx="3071599" cy="3964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>
            <a:stCxn id="1134" idx="2"/>
          </p:cNvCxnSpPr>
          <p:nvPr/>
        </p:nvCxnSpPr>
        <p:spPr>
          <a:xfrm flipH="1">
            <a:off x="4917150" y="2350650"/>
            <a:ext cx="2760000" cy="10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7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7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7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9" name="Google Shape;1149;p73"/>
          <p:cNvSpPr txBox="1"/>
          <p:nvPr/>
        </p:nvSpPr>
        <p:spPr>
          <a:xfrm>
            <a:off x="916475" y="3795600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50" name="Google Shape;1150;p7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19975" y="983750"/>
            <a:ext cx="7904051" cy="304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73"/>
          <p:cNvSpPr/>
          <p:nvPr/>
        </p:nvSpPr>
        <p:spPr>
          <a:xfrm>
            <a:off x="7073650" y="1002825"/>
            <a:ext cx="1450500" cy="18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2" name="Google Shape;1152;p73"/>
          <p:cNvCxnSpPr>
            <a:stCxn id="1151" idx="2"/>
          </p:cNvCxnSpPr>
          <p:nvPr/>
        </p:nvCxnSpPr>
        <p:spPr>
          <a:xfrm flipH="1">
            <a:off x="6760900" y="1187625"/>
            <a:ext cx="1038000" cy="10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1153" name="Google Shape;115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300" y="2331775"/>
            <a:ext cx="4281600" cy="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3"/>
          <p:cNvSpPr txBox="1"/>
          <p:nvPr/>
        </p:nvSpPr>
        <p:spPr>
          <a:xfrm>
            <a:off x="1099900" y="4308925"/>
            <a:ext cx="1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till ‘Code’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155" name="Google Shape;1155;p73"/>
          <p:cNvCxnSpPr>
            <a:stCxn id="1154" idx="3"/>
          </p:cNvCxnSpPr>
          <p:nvPr/>
        </p:nvCxnSpPr>
        <p:spPr>
          <a:xfrm flipH="1" rot="10800000">
            <a:off x="2771200" y="2889925"/>
            <a:ext cx="1951800" cy="161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Att arbeta inom Android Studio är så enkelt som ett, två, tre!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Delar vi kommer täcka: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Activities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UI / DESIGN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Activity Code AKA XML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Emulator Demo / AVD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69060" r="0" t="0"/>
          <a:stretch/>
        </p:blipFill>
        <p:spPr>
          <a:xfrm>
            <a:off x="5768950" y="1732650"/>
            <a:ext cx="2792774" cy="28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4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Liknar HTML - men är annorlunda!</a:t>
            </a:r>
            <a:endParaRPr sz="1100">
              <a:solidFill>
                <a:srgbClr val="61A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4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XML</a:t>
            </a:r>
            <a:endParaRPr sz="2500"/>
          </a:p>
        </p:txBody>
      </p:sp>
      <p:sp>
        <p:nvSpPr>
          <p:cNvPr id="1162" name="Google Shape;1162;p74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4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4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4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4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74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4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4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4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4"/>
          <p:cNvSpPr/>
          <p:nvPr/>
        </p:nvSpPr>
        <p:spPr>
          <a:xfrm>
            <a:off x="431277" y="1004248"/>
            <a:ext cx="5384400" cy="36099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4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74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74"/>
          <p:cNvSpPr/>
          <p:nvPr/>
        </p:nvSpPr>
        <p:spPr>
          <a:xfrm>
            <a:off x="254550" y="889900"/>
            <a:ext cx="5384400" cy="360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4"/>
          <p:cNvSpPr txBox="1"/>
          <p:nvPr/>
        </p:nvSpPr>
        <p:spPr>
          <a:xfrm>
            <a:off x="258900" y="1001925"/>
            <a:ext cx="53430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androidx.constraintlayout.widget.ConstraintLayout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xmlns:tools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xmlns:app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="http://schemas.android.com/apk/res-auto"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tools:context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=".MainActivity"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="Hello World!"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app:layout_constraintBottom_toBottomOf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app:layout_constraintStart_toStartOf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app:layout_constraintEnd_toEndOf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app:layout_constraintTop_toTopOf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androidx.constraintlayout.widget.ConstraintLayout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7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7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8" name="Google Shape;1188;p75"/>
          <p:cNvSpPr txBox="1"/>
          <p:nvPr/>
        </p:nvSpPr>
        <p:spPr>
          <a:xfrm>
            <a:off x="1466550" y="1207675"/>
            <a:ext cx="621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</a:rPr>
              <a:t>The key difference between HTML and XML is that </a:t>
            </a:r>
            <a:endParaRPr sz="1100">
              <a:solidFill>
                <a:srgbClr val="61A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1AFEF"/>
                </a:solidFill>
              </a:rPr>
              <a:t>HTML displays data and describes the structure of a webpage, </a:t>
            </a:r>
            <a:endParaRPr b="1" sz="1100">
              <a:solidFill>
                <a:srgbClr val="61A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1AFEF"/>
                </a:solidFill>
              </a:rPr>
              <a:t>whereas XML stores and transfers data</a:t>
            </a:r>
            <a:r>
              <a:rPr lang="en" sz="1100">
                <a:solidFill>
                  <a:srgbClr val="61AFEF"/>
                </a:solidFill>
              </a:rPr>
              <a:t>. </a:t>
            </a:r>
            <a:endParaRPr sz="1100">
              <a:solidFill>
                <a:srgbClr val="61A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1A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</a:rPr>
              <a:t>XML is a standard language which can define other computer languages, but HTML is a predefined language with its own implications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89" name="Google Shape;11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549" y="2696176"/>
            <a:ext cx="1914848" cy="17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521" y="2696176"/>
            <a:ext cx="1756201" cy="17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0" y="2123350"/>
            <a:ext cx="3769200" cy="1548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1196" name="Google Shape;1196;p7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onCreate()</a:t>
            </a:r>
            <a:endParaRPr/>
          </a:p>
        </p:txBody>
      </p:sp>
      <p:sp>
        <p:nvSpPr>
          <p:cNvPr id="1197" name="Google Shape;1197;p76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androidx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198" name="Google Shape;1198;p76"/>
          <p:cNvSpPr txBox="1"/>
          <p:nvPr>
            <p:ph idx="4294967295" type="subTitle"/>
          </p:nvPr>
        </p:nvSpPr>
        <p:spPr>
          <a:xfrm flipH="1">
            <a:off x="5339500" y="1603325"/>
            <a:ext cx="35457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Ett nytt modernt paket som ersätter ett tidigare gammalt bibliotek</a:t>
            </a:r>
            <a:endParaRPr sz="1400"/>
          </a:p>
        </p:txBody>
      </p:sp>
      <p:sp>
        <p:nvSpPr>
          <p:cNvPr id="1199" name="Google Shape;1199;p76"/>
          <p:cNvSpPr txBox="1"/>
          <p:nvPr>
            <p:ph idx="4294967295" type="ctrTitle"/>
          </p:nvPr>
        </p:nvSpPr>
        <p:spPr>
          <a:xfrm flipH="1">
            <a:off x="5340575" y="2344300"/>
            <a:ext cx="33168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.constraintLayout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200" name="Google Shape;1200;p76"/>
          <p:cNvSpPr txBox="1"/>
          <p:nvPr>
            <p:ph idx="4294967295" type="subTitle"/>
          </p:nvPr>
        </p:nvSpPr>
        <p:spPr>
          <a:xfrm flipH="1">
            <a:off x="5339475" y="2628875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Klassen i frågan om</a:t>
            </a:r>
            <a:endParaRPr sz="1400"/>
          </a:p>
        </p:txBody>
      </p:sp>
      <p:sp>
        <p:nvSpPr>
          <p:cNvPr id="1201" name="Google Shape;1201;p76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.widget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202" name="Google Shape;1202;p76"/>
          <p:cNvSpPr txBox="1"/>
          <p:nvPr>
            <p:ph idx="4294967295" type="subTitle"/>
          </p:nvPr>
        </p:nvSpPr>
        <p:spPr>
          <a:xfrm flipH="1">
            <a:off x="5339325" y="3382100"/>
            <a:ext cx="36645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Miniatyr vy för uppvisning av ‘något’</a:t>
            </a:r>
            <a:endParaRPr sz="1300"/>
          </a:p>
        </p:txBody>
      </p:sp>
      <p:sp>
        <p:nvSpPr>
          <p:cNvPr id="1203" name="Google Shape;1203;p76"/>
          <p:cNvSpPr txBox="1"/>
          <p:nvPr>
            <p:ph idx="4294967295" type="subTitle"/>
          </p:nvPr>
        </p:nvSpPr>
        <p:spPr>
          <a:xfrm flipH="1">
            <a:off x="5339475" y="4606000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Detta ‘något’ skall tillhandahållas via en ‘constraint layout’</a:t>
            </a:r>
            <a:endParaRPr sz="1400"/>
          </a:p>
        </p:txBody>
      </p:sp>
      <p:sp>
        <p:nvSpPr>
          <p:cNvPr id="1204" name="Google Shape;1204;p76"/>
          <p:cNvSpPr txBox="1"/>
          <p:nvPr>
            <p:ph idx="4294967295" type="ctrTitle"/>
          </p:nvPr>
        </p:nvSpPr>
        <p:spPr>
          <a:xfrm flipH="1">
            <a:off x="5340650" y="4321400"/>
            <a:ext cx="32658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.ConstraintLayout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205" name="Google Shape;1205;p76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6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07" name="Google Shape;1207;p76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6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6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6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6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6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6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6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6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76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7" name="Google Shape;1217;p76"/>
          <p:cNvCxnSpPr/>
          <p:nvPr/>
        </p:nvCxnSpPr>
        <p:spPr>
          <a:xfrm flipH="1" rot="10800000">
            <a:off x="3353525" y="2618950"/>
            <a:ext cx="1877700" cy="270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8" name="Google Shape;1218;p7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9" name="Google Shape;1219;p76"/>
          <p:cNvCxnSpPr/>
          <p:nvPr/>
        </p:nvCxnSpPr>
        <p:spPr>
          <a:xfrm>
            <a:off x="3351874" y="2897513"/>
            <a:ext cx="1878000" cy="158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220" name="Google Shape;12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" y="2537650"/>
            <a:ext cx="3724675" cy="4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7"/>
          <p:cNvSpPr txBox="1"/>
          <p:nvPr>
            <p:ph idx="1" type="body"/>
          </p:nvPr>
        </p:nvSpPr>
        <p:spPr>
          <a:xfrm>
            <a:off x="5963000" y="1973025"/>
            <a:ext cx="28839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XMLNS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= Namespace Collections för attribut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latin typeface="Arial"/>
                <a:ea typeface="Arial"/>
                <a:cs typeface="Arial"/>
                <a:sym typeface="Arial"/>
              </a:rPr>
              <a:t>Android:layout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= hur ska vy’n utformas?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Arial"/>
                <a:ea typeface="Arial"/>
                <a:cs typeface="Arial"/>
                <a:sym typeface="Arial"/>
              </a:rPr>
              <a:t>Tools:context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= Det här är aktiviteten som verktygs UI-redigeraren använder för att förhandsgranska din layout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77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Steg #1</a:t>
            </a:r>
            <a:endParaRPr sz="2500"/>
          </a:p>
        </p:txBody>
      </p:sp>
      <p:sp>
        <p:nvSpPr>
          <p:cNvPr id="1227" name="Google Shape;1227;p77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7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7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7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7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7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7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7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7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7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7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7"/>
          <p:cNvSpPr/>
          <p:nvPr/>
        </p:nvSpPr>
        <p:spPr>
          <a:xfrm>
            <a:off x="450600" y="2744825"/>
            <a:ext cx="5393700" cy="19350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7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7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264750" y="2617150"/>
            <a:ext cx="5512500" cy="1935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7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7"/>
          <p:cNvSpPr txBox="1"/>
          <p:nvPr/>
        </p:nvSpPr>
        <p:spPr>
          <a:xfrm>
            <a:off x="269525" y="2617150"/>
            <a:ext cx="54558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androidx.constraintlayout.widget.ConstraintLayout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xmlns:tools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xmlns:app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="http://schemas.android.com/apk/res-auto"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tools:context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=".MainActivity"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androidx.constraintlayout.widget.ConstraintLayout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12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5" name="Google Shape;1245;p77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XML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8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Wrap_content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= komponenten blir lika stor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om innehållet.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latin typeface="Arial"/>
                <a:ea typeface="Arial"/>
                <a:cs typeface="Arial"/>
                <a:sym typeface="Arial"/>
              </a:rPr>
              <a:t>Android:text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= Komponenten text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Constraint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= hur förhåller sig komponenten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ill vy’n?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78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Steg #2</a:t>
            </a:r>
            <a:endParaRPr sz="2500"/>
          </a:p>
        </p:txBody>
      </p:sp>
      <p:sp>
        <p:nvSpPr>
          <p:cNvPr id="1252" name="Google Shape;1252;p78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8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8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8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8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8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8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8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8"/>
          <p:cNvSpPr/>
          <p:nvPr/>
        </p:nvSpPr>
        <p:spPr>
          <a:xfrm>
            <a:off x="431277" y="2254488"/>
            <a:ext cx="5384400" cy="2381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8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8"/>
          <p:cNvSpPr/>
          <p:nvPr/>
        </p:nvSpPr>
        <p:spPr>
          <a:xfrm>
            <a:off x="254550" y="2179050"/>
            <a:ext cx="5384400" cy="2381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8"/>
          <p:cNvSpPr txBox="1"/>
          <p:nvPr/>
        </p:nvSpPr>
        <p:spPr>
          <a:xfrm>
            <a:off x="258900" y="2252955"/>
            <a:ext cx="53430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="Hello World!"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app:layout_constraintBottom_toBottomOf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app:layout_constraintStart_toStartOf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app:layout_constraintEnd_toEndOf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app:layout_constraintTop_toTopOf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11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78" name="Google Shape;12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710" y="721725"/>
            <a:ext cx="5282790" cy="426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79"/>
          <p:cNvSpPr txBox="1"/>
          <p:nvPr/>
        </p:nvSpPr>
        <p:spPr>
          <a:xfrm>
            <a:off x="173150" y="1487025"/>
            <a:ext cx="16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Prova att trycka på komponenten!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280" name="Google Shape;1280;p79"/>
          <p:cNvCxnSpPr/>
          <p:nvPr/>
        </p:nvCxnSpPr>
        <p:spPr>
          <a:xfrm>
            <a:off x="1425925" y="1955550"/>
            <a:ext cx="1599000" cy="927000"/>
          </a:xfrm>
          <a:prstGeom prst="straightConnector1">
            <a:avLst/>
          </a:prstGeom>
          <a:noFill/>
          <a:ln cap="flat" cmpd="sng" w="28575">
            <a:solidFill>
              <a:srgbClr val="CC78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8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8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93" name="Google Shape;12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362900"/>
            <a:ext cx="2263600" cy="36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0"/>
          <p:cNvSpPr txBox="1"/>
          <p:nvPr/>
        </p:nvSpPr>
        <p:spPr>
          <a:xfrm>
            <a:off x="3717575" y="1609250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95" name="Google Shape;129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825" y="1336850"/>
            <a:ext cx="5142188" cy="19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80"/>
          <p:cNvSpPr txBox="1"/>
          <p:nvPr/>
        </p:nvSpPr>
        <p:spPr>
          <a:xfrm>
            <a:off x="3281825" y="3269638"/>
            <a:ext cx="58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Dessa blå fjädrar är ‘constraints’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97" name="Google Shape;1297;p80"/>
          <p:cNvSpPr/>
          <p:nvPr/>
        </p:nvSpPr>
        <p:spPr>
          <a:xfrm>
            <a:off x="3412000" y="2250900"/>
            <a:ext cx="234300" cy="80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C78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80"/>
          <p:cNvCxnSpPr/>
          <p:nvPr/>
        </p:nvCxnSpPr>
        <p:spPr>
          <a:xfrm flipH="1">
            <a:off x="1639775" y="2546275"/>
            <a:ext cx="1670400" cy="132600"/>
          </a:xfrm>
          <a:prstGeom prst="straightConnector1">
            <a:avLst/>
          </a:prstGeom>
          <a:noFill/>
          <a:ln cap="flat" cmpd="sng" w="28575">
            <a:solidFill>
              <a:srgbClr val="FFC66D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99" name="Google Shape;1299;p80"/>
          <p:cNvCxnSpPr/>
          <p:nvPr/>
        </p:nvCxnSpPr>
        <p:spPr>
          <a:xfrm rot="10800000">
            <a:off x="2464900" y="2281525"/>
            <a:ext cx="947100" cy="121800"/>
          </a:xfrm>
          <a:prstGeom prst="straightConnector1">
            <a:avLst/>
          </a:prstGeom>
          <a:noFill/>
          <a:ln cap="flat" cmpd="sng" w="28575">
            <a:solidFill>
              <a:srgbClr val="FFC66D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80"/>
          <p:cNvCxnSpPr/>
          <p:nvPr/>
        </p:nvCxnSpPr>
        <p:spPr>
          <a:xfrm rot="10800000">
            <a:off x="1690625" y="1588725"/>
            <a:ext cx="1721400" cy="733500"/>
          </a:xfrm>
          <a:prstGeom prst="straightConnector1">
            <a:avLst/>
          </a:prstGeom>
          <a:noFill/>
          <a:ln cap="flat" cmpd="sng" w="28575">
            <a:solidFill>
              <a:srgbClr val="FFC66D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8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8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8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13" name="Google Shape;13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27" y="998123"/>
            <a:ext cx="3518800" cy="2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1"/>
          <p:cNvSpPr txBox="1"/>
          <p:nvPr/>
        </p:nvSpPr>
        <p:spPr>
          <a:xfrm>
            <a:off x="411850" y="998125"/>
            <a:ext cx="466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finns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fyra punkter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som vi kan manipulera genom att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Hålla in knapp -&gt; drag -&gt; släpp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Observera att i GIF’en på höger sida, så får vi ett tal upp..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symboliserar padding!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kommer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komponenten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förhålla sig till skärmstorlek!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Detta är den kraftfulla delen med ‘constraints’, vi kan väldigt snabbt och enkelt komma igång inom Design!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15" name="Google Shape;1315;p81"/>
          <p:cNvSpPr txBox="1"/>
          <p:nvPr/>
        </p:nvSpPr>
        <p:spPr>
          <a:xfrm>
            <a:off x="5214800" y="3625925"/>
            <a:ext cx="35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https://developer.android.com/static/images/training/constraint-layout/constraint-layout-constrain-left.mov</a:t>
            </a:r>
            <a:r>
              <a:rPr i="1" lang="en" sz="900"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9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8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8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Komponenter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28" name="Google Shape;13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223" y="1399838"/>
            <a:ext cx="57150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82"/>
          <p:cNvSpPr txBox="1"/>
          <p:nvPr/>
        </p:nvSpPr>
        <p:spPr>
          <a:xfrm>
            <a:off x="411850" y="1421988"/>
            <a:ext cx="2735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sätter horisontell eller vertikal constraint så låser vi upp möjligheten att använda oss av en ‘slider’ för finjustering!</a:t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Märk av att 16 fortfarande finns med, vilket indikerar att det skall ALLTID försöka förhålla sig till ÅTMINSTONE 16 pixlar från varje sida!</a:t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30" name="Google Shape;1330;p82"/>
          <p:cNvSpPr txBox="1"/>
          <p:nvPr/>
        </p:nvSpPr>
        <p:spPr>
          <a:xfrm>
            <a:off x="3289225" y="3419138"/>
            <a:ext cx="571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https://developer.android.com/static/images/training/constraint-layout/constraint-layout-adjust-bias.mov</a:t>
            </a:r>
            <a:r>
              <a:rPr i="1" lang="en" sz="900"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9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3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83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3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arbeta med en vy och dess komponenter?</a:t>
            </a:r>
            <a:endParaRPr/>
          </a:p>
        </p:txBody>
      </p:sp>
      <p:sp>
        <p:nvSpPr>
          <p:cNvPr id="1338" name="Google Shape;1338;p83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För att enklast komma igång så kan vi gå direkt till vår XML fil för att komma åt vår aktivitet AKA vy!</a:t>
            </a:r>
            <a:endParaRPr sz="1200"/>
          </a:p>
        </p:txBody>
      </p:sp>
      <p:sp>
        <p:nvSpPr>
          <p:cNvPr id="1339" name="Google Shape;1339;p83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40" name="Google Shape;1340;p83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341" name="Google Shape;134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idx="1" type="subTitle"/>
          </p:nvPr>
        </p:nvSpPr>
        <p:spPr>
          <a:xfrm flipH="1">
            <a:off x="5842175" y="272130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 the following topics: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7D2D9"/>
                </a:solidFill>
              </a:rPr>
              <a:t>Vad tycker du om Kotlin?</a:t>
            </a:r>
            <a:endParaRPr i="1">
              <a:solidFill>
                <a:srgbClr val="C7D2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7D2D9"/>
                </a:solidFill>
              </a:rPr>
              <a:t>Vilket föredrar du hittills: Java eller Kotlin?</a:t>
            </a:r>
            <a:endParaRPr i="1">
              <a:solidFill>
                <a:srgbClr val="C7D2D9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 rot="8519519">
            <a:off x="555254" y="323207"/>
            <a:ext cx="1779231" cy="268391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 rot="-2359241">
            <a:off x="599153" y="326236"/>
            <a:ext cx="1779187" cy="2684148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rot="255379">
            <a:off x="912798" y="868410"/>
            <a:ext cx="1657271" cy="4216681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 rot="-10569056">
            <a:off x="444089" y="856501"/>
            <a:ext cx="1993196" cy="4216102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1448900" y="927350"/>
            <a:ext cx="1993200" cy="4301100"/>
          </a:xfrm>
          <a:prstGeom prst="diagStripe">
            <a:avLst>
              <a:gd fmla="val 5164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LAB</a:t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573026" y="1331886"/>
            <a:ext cx="3177932" cy="2749922"/>
          </a:xfrm>
          <a:custGeom>
            <a:rect b="b" l="l" r="r" t="t"/>
            <a:pathLst>
              <a:path extrusionOk="0" h="197765" w="228546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 flipH="1" rot="10800000">
            <a:off x="1671200" y="2456425"/>
            <a:ext cx="2995500" cy="669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1757476" y="2957144"/>
            <a:ext cx="2821895" cy="14795"/>
          </a:xfrm>
          <a:custGeom>
            <a:rect b="b" l="l" r="r" t="t"/>
            <a:pathLst>
              <a:path extrusionOk="0" h="1064" w="202941">
                <a:moveTo>
                  <a:pt x="0" y="1"/>
                </a:moveTo>
                <a:lnTo>
                  <a:pt x="0" y="1064"/>
                </a:lnTo>
                <a:lnTo>
                  <a:pt x="202941" y="1064"/>
                </a:lnTo>
                <a:lnTo>
                  <a:pt x="20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1757476" y="2957144"/>
            <a:ext cx="1431840" cy="14795"/>
          </a:xfrm>
          <a:custGeom>
            <a:rect b="b" l="l" r="r" t="t"/>
            <a:pathLst>
              <a:path extrusionOk="0" h="1064" w="102973">
                <a:moveTo>
                  <a:pt x="0" y="1"/>
                </a:moveTo>
                <a:lnTo>
                  <a:pt x="0" y="1064"/>
                </a:lnTo>
                <a:lnTo>
                  <a:pt x="102973" y="1064"/>
                </a:lnTo>
                <a:lnTo>
                  <a:pt x="10297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1810176" y="3025279"/>
            <a:ext cx="47569" cy="47569"/>
          </a:xfrm>
          <a:custGeom>
            <a:rect b="b" l="l" r="r" t="t"/>
            <a:pathLst>
              <a:path extrusionOk="0" h="3421" w="3421">
                <a:moveTo>
                  <a:pt x="0" y="0"/>
                </a:moveTo>
                <a:lnTo>
                  <a:pt x="0" y="3420"/>
                </a:lnTo>
                <a:lnTo>
                  <a:pt x="3420" y="171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1918134" y="3031703"/>
            <a:ext cx="34721" cy="34707"/>
          </a:xfrm>
          <a:custGeom>
            <a:rect b="b" l="l" r="r" t="t"/>
            <a:pathLst>
              <a:path extrusionOk="0" h="2496" w="2497">
                <a:moveTo>
                  <a:pt x="1" y="0"/>
                </a:moveTo>
                <a:lnTo>
                  <a:pt x="1" y="2496"/>
                </a:lnTo>
                <a:lnTo>
                  <a:pt x="2496" y="124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1954760" y="3031703"/>
            <a:ext cx="4519" cy="34707"/>
          </a:xfrm>
          <a:custGeom>
            <a:rect b="b" l="l" r="r" t="t"/>
            <a:pathLst>
              <a:path extrusionOk="0" h="2496" w="325">
                <a:moveTo>
                  <a:pt x="1" y="0"/>
                </a:moveTo>
                <a:lnTo>
                  <a:pt x="1" y="2496"/>
                </a:lnTo>
                <a:lnTo>
                  <a:pt x="324" y="2496"/>
                </a:lnTo>
                <a:lnTo>
                  <a:pt x="3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2019668" y="3022706"/>
            <a:ext cx="36014" cy="53353"/>
          </a:xfrm>
          <a:custGeom>
            <a:rect b="b" l="l" r="r" t="t"/>
            <a:pathLst>
              <a:path extrusionOk="0" h="3837" w="2590">
                <a:moveTo>
                  <a:pt x="2589" y="0"/>
                </a:moveTo>
                <a:lnTo>
                  <a:pt x="1" y="1895"/>
                </a:lnTo>
                <a:lnTo>
                  <a:pt x="2589" y="3836"/>
                </a:lnTo>
                <a:lnTo>
                  <a:pt x="25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"/>
          <p:cNvSpPr/>
          <p:nvPr/>
        </p:nvSpPr>
        <p:spPr>
          <a:xfrm>
            <a:off x="2019668" y="3036194"/>
            <a:ext cx="18021" cy="26364"/>
          </a:xfrm>
          <a:custGeom>
            <a:rect b="b" l="l" r="r" t="t"/>
            <a:pathLst>
              <a:path extrusionOk="0" h="1896" w="1296">
                <a:moveTo>
                  <a:pt x="1" y="1"/>
                </a:moveTo>
                <a:lnTo>
                  <a:pt x="1" y="1896"/>
                </a:lnTo>
                <a:lnTo>
                  <a:pt x="1295" y="1896"/>
                </a:lnTo>
                <a:lnTo>
                  <a:pt x="12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2061453" y="3023985"/>
            <a:ext cx="20579" cy="50781"/>
          </a:xfrm>
          <a:custGeom>
            <a:rect b="b" l="l" r="r" t="t"/>
            <a:pathLst>
              <a:path extrusionOk="0" h="3652" w="1480">
                <a:moveTo>
                  <a:pt x="0" y="1"/>
                </a:moveTo>
                <a:lnTo>
                  <a:pt x="0" y="370"/>
                </a:lnTo>
                <a:cubicBezTo>
                  <a:pt x="601" y="555"/>
                  <a:pt x="1063" y="1110"/>
                  <a:pt x="1063" y="1803"/>
                </a:cubicBezTo>
                <a:cubicBezTo>
                  <a:pt x="1063" y="2496"/>
                  <a:pt x="601" y="3051"/>
                  <a:pt x="0" y="3236"/>
                </a:cubicBezTo>
                <a:lnTo>
                  <a:pt x="0" y="3652"/>
                </a:lnTo>
                <a:cubicBezTo>
                  <a:pt x="832" y="3467"/>
                  <a:pt x="1479" y="2681"/>
                  <a:pt x="1479" y="1803"/>
                </a:cubicBezTo>
                <a:cubicBezTo>
                  <a:pt x="1479" y="925"/>
                  <a:pt x="832" y="139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2061453" y="3036194"/>
            <a:ext cx="10290" cy="25724"/>
          </a:xfrm>
          <a:custGeom>
            <a:rect b="b" l="l" r="r" t="t"/>
            <a:pathLst>
              <a:path extrusionOk="0" h="1850" w="740">
                <a:moveTo>
                  <a:pt x="0" y="1"/>
                </a:moveTo>
                <a:lnTo>
                  <a:pt x="0" y="1849"/>
                </a:lnTo>
                <a:cubicBezTo>
                  <a:pt x="416" y="1757"/>
                  <a:pt x="740" y="1387"/>
                  <a:pt x="740" y="925"/>
                </a:cubicBezTo>
                <a:cubicBezTo>
                  <a:pt x="740" y="463"/>
                  <a:pt x="416" y="9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2094227" y="3043272"/>
            <a:ext cx="149103" cy="11583"/>
          </a:xfrm>
          <a:custGeom>
            <a:rect b="b" l="l" r="r" t="t"/>
            <a:pathLst>
              <a:path extrusionOk="0" h="833" w="10723">
                <a:moveTo>
                  <a:pt x="0" y="0"/>
                </a:moveTo>
                <a:lnTo>
                  <a:pt x="0" y="832"/>
                </a:lnTo>
                <a:lnTo>
                  <a:pt x="10723" y="832"/>
                </a:lnTo>
                <a:lnTo>
                  <a:pt x="107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2226603" y="3032342"/>
            <a:ext cx="33442" cy="33428"/>
          </a:xfrm>
          <a:custGeom>
            <a:rect b="b" l="l" r="r" t="t"/>
            <a:pathLst>
              <a:path extrusionOk="0" h="2404" w="2405">
                <a:moveTo>
                  <a:pt x="1203" y="0"/>
                </a:moveTo>
                <a:cubicBezTo>
                  <a:pt x="556" y="0"/>
                  <a:pt x="1" y="555"/>
                  <a:pt x="1" y="1202"/>
                </a:cubicBezTo>
                <a:cubicBezTo>
                  <a:pt x="1" y="1849"/>
                  <a:pt x="556" y="2404"/>
                  <a:pt x="1203" y="2404"/>
                </a:cubicBezTo>
                <a:cubicBezTo>
                  <a:pt x="1896" y="2404"/>
                  <a:pt x="2404" y="1849"/>
                  <a:pt x="2404" y="1202"/>
                </a:cubicBezTo>
                <a:cubicBezTo>
                  <a:pt x="2404" y="555"/>
                  <a:pt x="1896" y="0"/>
                  <a:pt x="1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3894285" y="3023346"/>
            <a:ext cx="67495" cy="52060"/>
          </a:xfrm>
          <a:custGeom>
            <a:rect b="b" l="l" r="r" t="t"/>
            <a:pathLst>
              <a:path extrusionOk="0" h="3744" w="4854">
                <a:moveTo>
                  <a:pt x="1249" y="1664"/>
                </a:moveTo>
                <a:lnTo>
                  <a:pt x="1249" y="2080"/>
                </a:lnTo>
                <a:lnTo>
                  <a:pt x="463" y="2080"/>
                </a:lnTo>
                <a:lnTo>
                  <a:pt x="463" y="1664"/>
                </a:lnTo>
                <a:close/>
                <a:moveTo>
                  <a:pt x="4253" y="1664"/>
                </a:moveTo>
                <a:lnTo>
                  <a:pt x="4253" y="2080"/>
                </a:lnTo>
                <a:lnTo>
                  <a:pt x="1757" y="2080"/>
                </a:lnTo>
                <a:lnTo>
                  <a:pt x="1757" y="1664"/>
                </a:lnTo>
                <a:close/>
                <a:moveTo>
                  <a:pt x="3005" y="2542"/>
                </a:moveTo>
                <a:lnTo>
                  <a:pt x="3005" y="2958"/>
                </a:lnTo>
                <a:lnTo>
                  <a:pt x="509" y="2958"/>
                </a:lnTo>
                <a:lnTo>
                  <a:pt x="509" y="2542"/>
                </a:lnTo>
                <a:close/>
                <a:moveTo>
                  <a:pt x="4299" y="2542"/>
                </a:moveTo>
                <a:lnTo>
                  <a:pt x="4299" y="2958"/>
                </a:lnTo>
                <a:lnTo>
                  <a:pt x="3513" y="2958"/>
                </a:lnTo>
                <a:lnTo>
                  <a:pt x="3513" y="2542"/>
                </a:lnTo>
                <a:close/>
                <a:moveTo>
                  <a:pt x="509" y="0"/>
                </a:moveTo>
                <a:cubicBezTo>
                  <a:pt x="232" y="0"/>
                  <a:pt x="1" y="231"/>
                  <a:pt x="1" y="509"/>
                </a:cubicBezTo>
                <a:lnTo>
                  <a:pt x="1" y="3236"/>
                </a:lnTo>
                <a:cubicBezTo>
                  <a:pt x="1" y="3513"/>
                  <a:pt x="232" y="3744"/>
                  <a:pt x="509" y="3744"/>
                </a:cubicBezTo>
                <a:lnTo>
                  <a:pt x="4345" y="3744"/>
                </a:lnTo>
                <a:cubicBezTo>
                  <a:pt x="4623" y="3744"/>
                  <a:pt x="4854" y="3513"/>
                  <a:pt x="4854" y="3236"/>
                </a:cubicBezTo>
                <a:lnTo>
                  <a:pt x="4854" y="509"/>
                </a:lnTo>
                <a:cubicBezTo>
                  <a:pt x="4854" y="185"/>
                  <a:pt x="4623" y="0"/>
                  <a:pt x="43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4231690" y="3025918"/>
            <a:ext cx="73265" cy="46276"/>
          </a:xfrm>
          <a:custGeom>
            <a:rect b="b" l="l" r="r" t="t"/>
            <a:pathLst>
              <a:path extrusionOk="0" h="3328" w="5269">
                <a:moveTo>
                  <a:pt x="4807" y="462"/>
                </a:moveTo>
                <a:lnTo>
                  <a:pt x="4807" y="2866"/>
                </a:lnTo>
                <a:lnTo>
                  <a:pt x="462" y="2866"/>
                </a:lnTo>
                <a:lnTo>
                  <a:pt x="462" y="462"/>
                </a:lnTo>
                <a:close/>
                <a:moveTo>
                  <a:pt x="231" y="0"/>
                </a:moveTo>
                <a:cubicBezTo>
                  <a:pt x="92" y="0"/>
                  <a:pt x="0" y="93"/>
                  <a:pt x="0" y="231"/>
                </a:cubicBezTo>
                <a:lnTo>
                  <a:pt x="0" y="3097"/>
                </a:lnTo>
                <a:cubicBezTo>
                  <a:pt x="0" y="3235"/>
                  <a:pt x="92" y="3328"/>
                  <a:pt x="231" y="3328"/>
                </a:cubicBezTo>
                <a:lnTo>
                  <a:pt x="5038" y="3328"/>
                </a:lnTo>
                <a:cubicBezTo>
                  <a:pt x="5176" y="3328"/>
                  <a:pt x="5269" y="3235"/>
                  <a:pt x="5269" y="3097"/>
                </a:cubicBezTo>
                <a:lnTo>
                  <a:pt x="5269" y="231"/>
                </a:lnTo>
                <a:cubicBezTo>
                  <a:pt x="5269" y="93"/>
                  <a:pt x="5176" y="0"/>
                  <a:pt x="50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4008042" y="3023985"/>
            <a:ext cx="48209" cy="50141"/>
          </a:xfrm>
          <a:custGeom>
            <a:rect b="b" l="l" r="r" t="t"/>
            <a:pathLst>
              <a:path extrusionOk="0" h="3606" w="3467">
                <a:moveTo>
                  <a:pt x="1757" y="1110"/>
                </a:moveTo>
                <a:cubicBezTo>
                  <a:pt x="2126" y="1110"/>
                  <a:pt x="2404" y="1433"/>
                  <a:pt x="2404" y="1803"/>
                </a:cubicBezTo>
                <a:cubicBezTo>
                  <a:pt x="2404" y="2173"/>
                  <a:pt x="2126" y="2496"/>
                  <a:pt x="1757" y="2496"/>
                </a:cubicBezTo>
                <a:cubicBezTo>
                  <a:pt x="1341" y="2496"/>
                  <a:pt x="1063" y="2173"/>
                  <a:pt x="1063" y="1803"/>
                </a:cubicBezTo>
                <a:cubicBezTo>
                  <a:pt x="1063" y="1433"/>
                  <a:pt x="1341" y="1110"/>
                  <a:pt x="1757" y="1110"/>
                </a:cubicBezTo>
                <a:close/>
                <a:moveTo>
                  <a:pt x="1248" y="1"/>
                </a:moveTo>
                <a:lnTo>
                  <a:pt x="1202" y="740"/>
                </a:lnTo>
                <a:lnTo>
                  <a:pt x="555" y="370"/>
                </a:lnTo>
                <a:lnTo>
                  <a:pt x="0" y="1156"/>
                </a:lnTo>
                <a:lnTo>
                  <a:pt x="740" y="1803"/>
                </a:lnTo>
                <a:lnTo>
                  <a:pt x="0" y="2450"/>
                </a:lnTo>
                <a:lnTo>
                  <a:pt x="555" y="3236"/>
                </a:lnTo>
                <a:lnTo>
                  <a:pt x="1202" y="2866"/>
                </a:lnTo>
                <a:lnTo>
                  <a:pt x="1248" y="3606"/>
                </a:lnTo>
                <a:lnTo>
                  <a:pt x="2219" y="3606"/>
                </a:lnTo>
                <a:lnTo>
                  <a:pt x="2311" y="2866"/>
                </a:lnTo>
                <a:lnTo>
                  <a:pt x="2912" y="3236"/>
                </a:lnTo>
                <a:lnTo>
                  <a:pt x="3467" y="2450"/>
                </a:lnTo>
                <a:lnTo>
                  <a:pt x="2727" y="1803"/>
                </a:lnTo>
                <a:lnTo>
                  <a:pt x="3467" y="1156"/>
                </a:lnTo>
                <a:lnTo>
                  <a:pt x="2912" y="370"/>
                </a:lnTo>
                <a:lnTo>
                  <a:pt x="2311" y="740"/>
                </a:lnTo>
                <a:lnTo>
                  <a:pt x="22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4035671" y="3023985"/>
            <a:ext cx="30869" cy="22512"/>
          </a:xfrm>
          <a:custGeom>
            <a:rect b="b" l="l" r="r" t="t"/>
            <a:pathLst>
              <a:path extrusionOk="0" h="1619" w="2220">
                <a:moveTo>
                  <a:pt x="1" y="1"/>
                </a:moveTo>
                <a:lnTo>
                  <a:pt x="1" y="1618"/>
                </a:lnTo>
                <a:lnTo>
                  <a:pt x="2219" y="1618"/>
                </a:lnTo>
                <a:lnTo>
                  <a:pt x="22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4042095" y="3029770"/>
            <a:ext cx="9010" cy="12222"/>
          </a:xfrm>
          <a:custGeom>
            <a:rect b="b" l="l" r="r" t="t"/>
            <a:pathLst>
              <a:path extrusionOk="0" h="879" w="648">
                <a:moveTo>
                  <a:pt x="1" y="1"/>
                </a:moveTo>
                <a:lnTo>
                  <a:pt x="1" y="879"/>
                </a:lnTo>
                <a:lnTo>
                  <a:pt x="93" y="879"/>
                </a:lnTo>
                <a:lnTo>
                  <a:pt x="93" y="463"/>
                </a:lnTo>
                <a:lnTo>
                  <a:pt x="509" y="463"/>
                </a:lnTo>
                <a:lnTo>
                  <a:pt x="509" y="879"/>
                </a:lnTo>
                <a:lnTo>
                  <a:pt x="648" y="879"/>
                </a:lnTo>
                <a:lnTo>
                  <a:pt x="648" y="1"/>
                </a:lnTo>
                <a:lnTo>
                  <a:pt x="509" y="1"/>
                </a:lnTo>
                <a:lnTo>
                  <a:pt x="509" y="370"/>
                </a:lnTo>
                <a:lnTo>
                  <a:pt x="93" y="370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4053664" y="3029770"/>
            <a:ext cx="10304" cy="12222"/>
          </a:xfrm>
          <a:custGeom>
            <a:rect b="b" l="l" r="r" t="t"/>
            <a:pathLst>
              <a:path extrusionOk="0" h="879" w="741">
                <a:moveTo>
                  <a:pt x="278" y="47"/>
                </a:moveTo>
                <a:cubicBezTo>
                  <a:pt x="509" y="47"/>
                  <a:pt x="602" y="185"/>
                  <a:pt x="602" y="417"/>
                </a:cubicBezTo>
                <a:cubicBezTo>
                  <a:pt x="602" y="648"/>
                  <a:pt x="463" y="786"/>
                  <a:pt x="232" y="786"/>
                </a:cubicBezTo>
                <a:lnTo>
                  <a:pt x="139" y="786"/>
                </a:lnTo>
                <a:lnTo>
                  <a:pt x="139" y="93"/>
                </a:lnTo>
                <a:cubicBezTo>
                  <a:pt x="139" y="93"/>
                  <a:pt x="186" y="47"/>
                  <a:pt x="278" y="47"/>
                </a:cubicBezTo>
                <a:close/>
                <a:moveTo>
                  <a:pt x="1" y="1"/>
                </a:moveTo>
                <a:lnTo>
                  <a:pt x="1" y="879"/>
                </a:lnTo>
                <a:lnTo>
                  <a:pt x="232" y="879"/>
                </a:lnTo>
                <a:cubicBezTo>
                  <a:pt x="371" y="879"/>
                  <a:pt x="509" y="832"/>
                  <a:pt x="602" y="740"/>
                </a:cubicBezTo>
                <a:cubicBezTo>
                  <a:pt x="694" y="648"/>
                  <a:pt x="740" y="555"/>
                  <a:pt x="740" y="417"/>
                </a:cubicBezTo>
                <a:cubicBezTo>
                  <a:pt x="740" y="278"/>
                  <a:pt x="694" y="139"/>
                  <a:pt x="602" y="93"/>
                </a:cubicBezTo>
                <a:cubicBezTo>
                  <a:pt x="555" y="1"/>
                  <a:pt x="417" y="1"/>
                  <a:pt x="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4113442" y="3020773"/>
            <a:ext cx="71347" cy="56566"/>
          </a:xfrm>
          <a:custGeom>
            <a:rect b="b" l="l" r="r" t="t"/>
            <a:pathLst>
              <a:path extrusionOk="0" h="4068" w="5131">
                <a:moveTo>
                  <a:pt x="4483" y="324"/>
                </a:moveTo>
                <a:cubicBezTo>
                  <a:pt x="4668" y="324"/>
                  <a:pt x="4807" y="463"/>
                  <a:pt x="4807" y="694"/>
                </a:cubicBezTo>
                <a:lnTo>
                  <a:pt x="4807" y="3421"/>
                </a:lnTo>
                <a:cubicBezTo>
                  <a:pt x="4807" y="3605"/>
                  <a:pt x="4668" y="3744"/>
                  <a:pt x="4483" y="3744"/>
                </a:cubicBezTo>
                <a:lnTo>
                  <a:pt x="647" y="3744"/>
                </a:lnTo>
                <a:cubicBezTo>
                  <a:pt x="462" y="3744"/>
                  <a:pt x="324" y="3605"/>
                  <a:pt x="324" y="3421"/>
                </a:cubicBezTo>
                <a:lnTo>
                  <a:pt x="324" y="694"/>
                </a:lnTo>
                <a:cubicBezTo>
                  <a:pt x="324" y="463"/>
                  <a:pt x="462" y="324"/>
                  <a:pt x="647" y="324"/>
                </a:cubicBezTo>
                <a:close/>
                <a:moveTo>
                  <a:pt x="647" y="1"/>
                </a:moveTo>
                <a:cubicBezTo>
                  <a:pt x="277" y="1"/>
                  <a:pt x="0" y="324"/>
                  <a:pt x="0" y="694"/>
                </a:cubicBezTo>
                <a:lnTo>
                  <a:pt x="0" y="3421"/>
                </a:lnTo>
                <a:cubicBezTo>
                  <a:pt x="0" y="3744"/>
                  <a:pt x="277" y="4068"/>
                  <a:pt x="647" y="4068"/>
                </a:cubicBezTo>
                <a:lnTo>
                  <a:pt x="4483" y="4068"/>
                </a:lnTo>
                <a:cubicBezTo>
                  <a:pt x="4853" y="4068"/>
                  <a:pt x="5130" y="3744"/>
                  <a:pt x="5130" y="3421"/>
                </a:cubicBezTo>
                <a:lnTo>
                  <a:pt x="5130" y="694"/>
                </a:lnTo>
                <a:cubicBezTo>
                  <a:pt x="5130" y="324"/>
                  <a:pt x="4853" y="1"/>
                  <a:pt x="4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4152000" y="3049056"/>
            <a:ext cx="22498" cy="17353"/>
          </a:xfrm>
          <a:custGeom>
            <a:rect b="b" l="l" r="r" t="t"/>
            <a:pathLst>
              <a:path extrusionOk="0" h="1248" w="1618">
                <a:moveTo>
                  <a:pt x="185" y="0"/>
                </a:moveTo>
                <a:cubicBezTo>
                  <a:pt x="93" y="0"/>
                  <a:pt x="0" y="93"/>
                  <a:pt x="0" y="185"/>
                </a:cubicBezTo>
                <a:lnTo>
                  <a:pt x="0" y="1109"/>
                </a:lnTo>
                <a:cubicBezTo>
                  <a:pt x="0" y="1202"/>
                  <a:pt x="93" y="1248"/>
                  <a:pt x="185" y="1248"/>
                </a:cubicBezTo>
                <a:lnTo>
                  <a:pt x="1433" y="1248"/>
                </a:lnTo>
                <a:cubicBezTo>
                  <a:pt x="1525" y="1248"/>
                  <a:pt x="1618" y="1202"/>
                  <a:pt x="1618" y="1109"/>
                </a:cubicBezTo>
                <a:lnTo>
                  <a:pt x="1618" y="185"/>
                </a:lnTo>
                <a:cubicBezTo>
                  <a:pt x="1618" y="93"/>
                  <a:pt x="1525" y="0"/>
                  <a:pt x="14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4351857" y="3020773"/>
            <a:ext cx="72000" cy="56566"/>
          </a:xfrm>
          <a:custGeom>
            <a:rect b="b" l="l" r="r" t="t"/>
            <a:pathLst>
              <a:path extrusionOk="0" h="4068" w="5178">
                <a:moveTo>
                  <a:pt x="694" y="1"/>
                </a:moveTo>
                <a:cubicBezTo>
                  <a:pt x="324" y="1"/>
                  <a:pt x="1" y="324"/>
                  <a:pt x="1" y="694"/>
                </a:cubicBezTo>
                <a:lnTo>
                  <a:pt x="324" y="694"/>
                </a:lnTo>
                <a:cubicBezTo>
                  <a:pt x="324" y="463"/>
                  <a:pt x="463" y="324"/>
                  <a:pt x="694" y="324"/>
                </a:cubicBezTo>
                <a:lnTo>
                  <a:pt x="4484" y="324"/>
                </a:lnTo>
                <a:cubicBezTo>
                  <a:pt x="4669" y="324"/>
                  <a:pt x="4854" y="463"/>
                  <a:pt x="4854" y="694"/>
                </a:cubicBezTo>
                <a:lnTo>
                  <a:pt x="4854" y="3421"/>
                </a:lnTo>
                <a:cubicBezTo>
                  <a:pt x="4854" y="3605"/>
                  <a:pt x="4669" y="3744"/>
                  <a:pt x="4484" y="3744"/>
                </a:cubicBezTo>
                <a:lnTo>
                  <a:pt x="3559" y="3744"/>
                </a:lnTo>
                <a:lnTo>
                  <a:pt x="3559" y="4068"/>
                </a:lnTo>
                <a:lnTo>
                  <a:pt x="4484" y="4068"/>
                </a:lnTo>
                <a:cubicBezTo>
                  <a:pt x="4854" y="4068"/>
                  <a:pt x="5177" y="3744"/>
                  <a:pt x="5177" y="3421"/>
                </a:cubicBezTo>
                <a:lnTo>
                  <a:pt x="5177" y="694"/>
                </a:lnTo>
                <a:cubicBezTo>
                  <a:pt x="5177" y="324"/>
                  <a:pt x="4854" y="1"/>
                  <a:pt x="44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4351857" y="3034915"/>
            <a:ext cx="41785" cy="41785"/>
          </a:xfrm>
          <a:custGeom>
            <a:rect b="b" l="l" r="r" t="t"/>
            <a:pathLst>
              <a:path extrusionOk="0" h="3005" w="3005">
                <a:moveTo>
                  <a:pt x="1" y="0"/>
                </a:moveTo>
                <a:lnTo>
                  <a:pt x="1" y="416"/>
                </a:lnTo>
                <a:cubicBezTo>
                  <a:pt x="1387" y="416"/>
                  <a:pt x="2543" y="1572"/>
                  <a:pt x="2543" y="3004"/>
                </a:cubicBezTo>
                <a:lnTo>
                  <a:pt x="3005" y="3004"/>
                </a:lnTo>
                <a:cubicBezTo>
                  <a:pt x="3005" y="1341"/>
                  <a:pt x="1665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4351857" y="3049056"/>
            <a:ext cx="27657" cy="27643"/>
          </a:xfrm>
          <a:custGeom>
            <a:rect b="b" l="l" r="r" t="t"/>
            <a:pathLst>
              <a:path extrusionOk="0" h="1988" w="1989">
                <a:moveTo>
                  <a:pt x="1" y="0"/>
                </a:moveTo>
                <a:lnTo>
                  <a:pt x="1" y="416"/>
                </a:lnTo>
                <a:cubicBezTo>
                  <a:pt x="833" y="416"/>
                  <a:pt x="1526" y="1109"/>
                  <a:pt x="1526" y="1987"/>
                </a:cubicBezTo>
                <a:lnTo>
                  <a:pt x="1988" y="1987"/>
                </a:lnTo>
                <a:cubicBezTo>
                  <a:pt x="1988" y="878"/>
                  <a:pt x="1110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4351857" y="3064477"/>
            <a:ext cx="11583" cy="12222"/>
          </a:xfrm>
          <a:custGeom>
            <a:rect b="b" l="l" r="r" t="t"/>
            <a:pathLst>
              <a:path extrusionOk="0" h="879" w="833">
                <a:moveTo>
                  <a:pt x="1" y="0"/>
                </a:moveTo>
                <a:lnTo>
                  <a:pt x="1" y="878"/>
                </a:lnTo>
                <a:lnTo>
                  <a:pt x="833" y="878"/>
                </a:lnTo>
                <a:cubicBezTo>
                  <a:pt x="833" y="416"/>
                  <a:pt x="463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4470105" y="3020134"/>
            <a:ext cx="25724" cy="25710"/>
          </a:xfrm>
          <a:custGeom>
            <a:rect b="b" l="l" r="r" t="t"/>
            <a:pathLst>
              <a:path extrusionOk="0" h="1849" w="185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572"/>
                </a:lnTo>
                <a:cubicBezTo>
                  <a:pt x="1" y="1710"/>
                  <a:pt x="93" y="1849"/>
                  <a:pt x="232" y="1849"/>
                </a:cubicBezTo>
                <a:cubicBezTo>
                  <a:pt x="370" y="1849"/>
                  <a:pt x="463" y="1710"/>
                  <a:pt x="463" y="1572"/>
                </a:cubicBezTo>
                <a:lnTo>
                  <a:pt x="463" y="462"/>
                </a:lnTo>
                <a:lnTo>
                  <a:pt x="1618" y="462"/>
                </a:lnTo>
                <a:cubicBezTo>
                  <a:pt x="1757" y="462"/>
                  <a:pt x="1849" y="324"/>
                  <a:pt x="1849" y="231"/>
                </a:cubicBezTo>
                <a:cubicBezTo>
                  <a:pt x="1849" y="93"/>
                  <a:pt x="1757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500960" y="3020134"/>
            <a:ext cx="25710" cy="25710"/>
          </a:xfrm>
          <a:custGeom>
            <a:rect b="b" l="l" r="r" t="t"/>
            <a:pathLst>
              <a:path extrusionOk="0" h="1849" w="1849">
                <a:moveTo>
                  <a:pt x="231" y="0"/>
                </a:moveTo>
                <a:cubicBezTo>
                  <a:pt x="93" y="0"/>
                  <a:pt x="0" y="93"/>
                  <a:pt x="0" y="231"/>
                </a:cubicBezTo>
                <a:cubicBezTo>
                  <a:pt x="0" y="324"/>
                  <a:pt x="93" y="462"/>
                  <a:pt x="231" y="462"/>
                </a:cubicBezTo>
                <a:lnTo>
                  <a:pt x="1387" y="462"/>
                </a:lnTo>
                <a:lnTo>
                  <a:pt x="1387" y="1572"/>
                </a:lnTo>
                <a:cubicBezTo>
                  <a:pt x="1387" y="1710"/>
                  <a:pt x="1479" y="1849"/>
                  <a:pt x="1618" y="1849"/>
                </a:cubicBez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4500960" y="3052908"/>
            <a:ext cx="25710" cy="25724"/>
          </a:xfrm>
          <a:custGeom>
            <a:rect b="b" l="l" r="r" t="t"/>
            <a:pathLst>
              <a:path extrusionOk="0" h="1850" w="1849">
                <a:moveTo>
                  <a:pt x="1618" y="0"/>
                </a:moveTo>
                <a:cubicBezTo>
                  <a:pt x="1479" y="0"/>
                  <a:pt x="1387" y="93"/>
                  <a:pt x="1387" y="231"/>
                </a:cubicBezTo>
                <a:lnTo>
                  <a:pt x="1387" y="1341"/>
                </a:lnTo>
                <a:lnTo>
                  <a:pt x="231" y="1341"/>
                </a:lnTo>
                <a:cubicBezTo>
                  <a:pt x="93" y="1341"/>
                  <a:pt x="0" y="1479"/>
                  <a:pt x="0" y="1618"/>
                </a:cubicBezTo>
                <a:cubicBezTo>
                  <a:pt x="0" y="1710"/>
                  <a:pt x="93" y="1849"/>
                  <a:pt x="231" y="1849"/>
                </a:cubicBezTo>
                <a:lnTo>
                  <a:pt x="1618" y="1849"/>
                </a:ln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4470105" y="3052908"/>
            <a:ext cx="25724" cy="25724"/>
          </a:xfrm>
          <a:custGeom>
            <a:rect b="b" l="l" r="r" t="t"/>
            <a:pathLst>
              <a:path extrusionOk="0" h="1850" w="185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618"/>
                </a:lnTo>
                <a:cubicBezTo>
                  <a:pt x="1" y="1710"/>
                  <a:pt x="93" y="1849"/>
                  <a:pt x="232" y="1849"/>
                </a:cubicBezTo>
                <a:lnTo>
                  <a:pt x="1618" y="1849"/>
                </a:lnTo>
                <a:cubicBezTo>
                  <a:pt x="1757" y="1849"/>
                  <a:pt x="1849" y="1710"/>
                  <a:pt x="1849" y="1618"/>
                </a:cubicBezTo>
                <a:cubicBezTo>
                  <a:pt x="1849" y="1479"/>
                  <a:pt x="1757" y="1341"/>
                  <a:pt x="1618" y="1341"/>
                </a:cubicBezTo>
                <a:lnTo>
                  <a:pt x="463" y="1341"/>
                </a:lnTo>
                <a:lnTo>
                  <a:pt x="463" y="231"/>
                </a:lnTo>
                <a:cubicBezTo>
                  <a:pt x="463" y="93"/>
                  <a:pt x="370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0"/>
          <p:cNvSpPr/>
          <p:nvPr/>
        </p:nvSpPr>
        <p:spPr>
          <a:xfrm>
            <a:off x="3314613" y="3462925"/>
            <a:ext cx="12876" cy="44357"/>
          </a:xfrm>
          <a:custGeom>
            <a:rect b="b" l="l" r="r" t="t"/>
            <a:pathLst>
              <a:path extrusionOk="0" h="3190" w="926">
                <a:moveTo>
                  <a:pt x="1" y="0"/>
                </a:moveTo>
                <a:lnTo>
                  <a:pt x="1" y="2866"/>
                </a:lnTo>
                <a:lnTo>
                  <a:pt x="925" y="3189"/>
                </a:lnTo>
                <a:lnTo>
                  <a:pt x="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3331967" y="3441066"/>
            <a:ext cx="48862" cy="66216"/>
          </a:xfrm>
          <a:custGeom>
            <a:rect b="b" l="l" r="r" t="t"/>
            <a:pathLst>
              <a:path extrusionOk="0" h="4762" w="3514">
                <a:moveTo>
                  <a:pt x="1202" y="1"/>
                </a:moveTo>
                <a:lnTo>
                  <a:pt x="1" y="1572"/>
                </a:lnTo>
                <a:lnTo>
                  <a:pt x="1" y="4438"/>
                </a:lnTo>
                <a:lnTo>
                  <a:pt x="694" y="4761"/>
                </a:lnTo>
                <a:lnTo>
                  <a:pt x="2774" y="4761"/>
                </a:lnTo>
                <a:lnTo>
                  <a:pt x="3513" y="2635"/>
                </a:lnTo>
                <a:lnTo>
                  <a:pt x="3513" y="1572"/>
                </a:lnTo>
                <a:lnTo>
                  <a:pt x="1757" y="1572"/>
                </a:lnTo>
                <a:lnTo>
                  <a:pt x="1757" y="278"/>
                </a:lnTo>
                <a:lnTo>
                  <a:pt x="15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3650085" y="3441066"/>
            <a:ext cx="12862" cy="44357"/>
          </a:xfrm>
          <a:custGeom>
            <a:rect b="b" l="l" r="r" t="t"/>
            <a:pathLst>
              <a:path extrusionOk="0" h="3190" w="925">
                <a:moveTo>
                  <a:pt x="0" y="1"/>
                </a:moveTo>
                <a:lnTo>
                  <a:pt x="0" y="3190"/>
                </a:lnTo>
                <a:lnTo>
                  <a:pt x="925" y="3190"/>
                </a:lnTo>
                <a:lnTo>
                  <a:pt x="925" y="278"/>
                </a:lnTo>
                <a:lnTo>
                  <a:pt x="0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3597385" y="3441066"/>
            <a:ext cx="48209" cy="66216"/>
          </a:xfrm>
          <a:custGeom>
            <a:rect b="b" l="l" r="r" t="t"/>
            <a:pathLst>
              <a:path extrusionOk="0" h="4762" w="3467">
                <a:moveTo>
                  <a:pt x="694" y="1"/>
                </a:moveTo>
                <a:lnTo>
                  <a:pt x="1" y="2081"/>
                </a:lnTo>
                <a:lnTo>
                  <a:pt x="1" y="3190"/>
                </a:lnTo>
                <a:lnTo>
                  <a:pt x="1711" y="3190"/>
                </a:lnTo>
                <a:lnTo>
                  <a:pt x="1711" y="4484"/>
                </a:lnTo>
                <a:lnTo>
                  <a:pt x="1942" y="4761"/>
                </a:lnTo>
                <a:lnTo>
                  <a:pt x="2265" y="4761"/>
                </a:lnTo>
                <a:lnTo>
                  <a:pt x="3467" y="3190"/>
                </a:lnTo>
                <a:lnTo>
                  <a:pt x="3467" y="278"/>
                </a:lnTo>
                <a:lnTo>
                  <a:pt x="2774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3879504" y="3448783"/>
            <a:ext cx="61710" cy="50141"/>
          </a:xfrm>
          <a:custGeom>
            <a:rect b="b" l="l" r="r" t="t"/>
            <a:pathLst>
              <a:path extrusionOk="0" h="3606" w="4438">
                <a:moveTo>
                  <a:pt x="2497" y="0"/>
                </a:moveTo>
                <a:lnTo>
                  <a:pt x="2497" y="740"/>
                </a:lnTo>
                <a:cubicBezTo>
                  <a:pt x="2497" y="740"/>
                  <a:pt x="1249" y="1063"/>
                  <a:pt x="648" y="2034"/>
                </a:cubicBezTo>
                <a:cubicBezTo>
                  <a:pt x="509" y="2265"/>
                  <a:pt x="371" y="2542"/>
                  <a:pt x="278" y="2820"/>
                </a:cubicBezTo>
                <a:cubicBezTo>
                  <a:pt x="186" y="2958"/>
                  <a:pt x="140" y="3097"/>
                  <a:pt x="140" y="3236"/>
                </a:cubicBezTo>
                <a:cubicBezTo>
                  <a:pt x="93" y="3328"/>
                  <a:pt x="1" y="3605"/>
                  <a:pt x="1" y="3605"/>
                </a:cubicBezTo>
                <a:cubicBezTo>
                  <a:pt x="602" y="2820"/>
                  <a:pt x="1526" y="2219"/>
                  <a:pt x="2497" y="2034"/>
                </a:cubicBezTo>
                <a:lnTo>
                  <a:pt x="2497" y="2820"/>
                </a:lnTo>
                <a:lnTo>
                  <a:pt x="4438" y="1433"/>
                </a:lnTo>
                <a:lnTo>
                  <a:pt x="2497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4157785" y="3446211"/>
            <a:ext cx="44357" cy="5798"/>
          </a:xfrm>
          <a:custGeom>
            <a:rect b="b" l="l" r="r" t="t"/>
            <a:pathLst>
              <a:path extrusionOk="0" h="417" w="319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4157785" y="3461631"/>
            <a:ext cx="44357" cy="5159"/>
          </a:xfrm>
          <a:custGeom>
            <a:rect b="b" l="l" r="r" t="t"/>
            <a:pathLst>
              <a:path extrusionOk="0" h="371" w="319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4157785" y="3479624"/>
            <a:ext cx="25710" cy="5159"/>
          </a:xfrm>
          <a:custGeom>
            <a:rect b="b" l="l" r="r" t="t"/>
            <a:pathLst>
              <a:path extrusionOk="0" h="371" w="1849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4191198" y="3479624"/>
            <a:ext cx="39852" cy="5159"/>
          </a:xfrm>
          <a:custGeom>
            <a:rect b="b" l="l" r="r" t="t"/>
            <a:pathLst>
              <a:path extrusionOk="0" h="371" w="2866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4207912" y="3462271"/>
            <a:ext cx="5784" cy="39866"/>
          </a:xfrm>
          <a:custGeom>
            <a:rect b="b" l="l" r="r" t="t"/>
            <a:pathLst>
              <a:path extrusionOk="0" h="2867" w="416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4446967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4477822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4508663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1669429" y="3657650"/>
            <a:ext cx="2997348" cy="5145"/>
          </a:xfrm>
          <a:custGeom>
            <a:rect b="b" l="l" r="r" t="t"/>
            <a:pathLst>
              <a:path extrusionOk="0" h="370" w="215559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1669429" y="3766902"/>
            <a:ext cx="171602" cy="171602"/>
          </a:xfrm>
          <a:custGeom>
            <a:rect b="b" l="l" r="r" t="t"/>
            <a:pathLst>
              <a:path extrusionOk="0" h="12341" w="12341">
                <a:moveTo>
                  <a:pt x="6194" y="0"/>
                </a:moveTo>
                <a:cubicBezTo>
                  <a:pt x="2774" y="0"/>
                  <a:pt x="0" y="2773"/>
                  <a:pt x="0" y="6193"/>
                </a:cubicBezTo>
                <a:cubicBezTo>
                  <a:pt x="0" y="9567"/>
                  <a:pt x="2774" y="12340"/>
                  <a:pt x="6194" y="12340"/>
                </a:cubicBezTo>
                <a:cubicBezTo>
                  <a:pt x="9567" y="12340"/>
                  <a:pt x="12340" y="9567"/>
                  <a:pt x="12340" y="6193"/>
                </a:cubicBezTo>
                <a:cubicBezTo>
                  <a:pt x="12340" y="2773"/>
                  <a:pt x="9567" y="0"/>
                  <a:pt x="61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729833" y="3793891"/>
            <a:ext cx="51435" cy="50781"/>
          </a:xfrm>
          <a:custGeom>
            <a:rect b="b" l="l" r="r" t="t"/>
            <a:pathLst>
              <a:path extrusionOk="0" h="3652" w="3699">
                <a:moveTo>
                  <a:pt x="1850" y="0"/>
                </a:moveTo>
                <a:cubicBezTo>
                  <a:pt x="833" y="0"/>
                  <a:pt x="1" y="832"/>
                  <a:pt x="1" y="1849"/>
                </a:cubicBezTo>
                <a:cubicBezTo>
                  <a:pt x="1" y="2866"/>
                  <a:pt x="833" y="3651"/>
                  <a:pt x="1850" y="3651"/>
                </a:cubicBezTo>
                <a:cubicBezTo>
                  <a:pt x="2866" y="3651"/>
                  <a:pt x="3698" y="2866"/>
                  <a:pt x="3698" y="1849"/>
                </a:cubicBezTo>
                <a:cubicBezTo>
                  <a:pt x="3698" y="832"/>
                  <a:pt x="2866" y="0"/>
                  <a:pt x="1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1706709" y="3856867"/>
            <a:ext cx="97043" cy="43078"/>
          </a:xfrm>
          <a:custGeom>
            <a:rect b="b" l="l" r="r" t="t"/>
            <a:pathLst>
              <a:path extrusionOk="0" h="3098" w="6979">
                <a:moveTo>
                  <a:pt x="3513" y="0"/>
                </a:moveTo>
                <a:cubicBezTo>
                  <a:pt x="1710" y="0"/>
                  <a:pt x="231" y="1341"/>
                  <a:pt x="0" y="3097"/>
                </a:cubicBezTo>
                <a:lnTo>
                  <a:pt x="6979" y="3097"/>
                </a:lnTo>
                <a:cubicBezTo>
                  <a:pt x="6794" y="1341"/>
                  <a:pt x="5315" y="0"/>
                  <a:pt x="3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4034392" y="3781029"/>
            <a:ext cx="634958" cy="143333"/>
          </a:xfrm>
          <a:custGeom>
            <a:rect b="b" l="l" r="r" t="t"/>
            <a:pathLst>
              <a:path extrusionOk="0" h="10308" w="45664">
                <a:moveTo>
                  <a:pt x="878" y="1"/>
                </a:moveTo>
                <a:cubicBezTo>
                  <a:pt x="370" y="1"/>
                  <a:pt x="0" y="417"/>
                  <a:pt x="0" y="925"/>
                </a:cubicBezTo>
                <a:lnTo>
                  <a:pt x="0" y="9383"/>
                </a:lnTo>
                <a:cubicBezTo>
                  <a:pt x="0" y="9891"/>
                  <a:pt x="370" y="10307"/>
                  <a:pt x="878" y="10307"/>
                </a:cubicBezTo>
                <a:lnTo>
                  <a:pt x="44739" y="10307"/>
                </a:lnTo>
                <a:cubicBezTo>
                  <a:pt x="45247" y="10307"/>
                  <a:pt x="45663" y="9891"/>
                  <a:pt x="45663" y="9383"/>
                </a:cubicBezTo>
                <a:lnTo>
                  <a:pt x="45663" y="925"/>
                </a:lnTo>
                <a:cubicBezTo>
                  <a:pt x="45663" y="417"/>
                  <a:pt x="45247" y="1"/>
                  <a:pt x="447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3214358" y="3547745"/>
            <a:ext cx="266072" cy="5798"/>
          </a:xfrm>
          <a:custGeom>
            <a:rect b="b" l="l" r="r" t="t"/>
            <a:pathLst>
              <a:path extrusionOk="0" h="417" w="19135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3497130" y="3547745"/>
            <a:ext cx="266072" cy="5798"/>
          </a:xfrm>
          <a:custGeom>
            <a:rect b="b" l="l" r="r" t="t"/>
            <a:pathLst>
              <a:path extrusionOk="0" h="417" w="19135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2907822" y="2018876"/>
            <a:ext cx="520561" cy="520561"/>
          </a:xfrm>
          <a:custGeom>
            <a:rect b="b" l="l" r="r" t="t"/>
            <a:pathLst>
              <a:path extrusionOk="0" h="37437" w="37437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3080050" y="2162181"/>
            <a:ext cx="234577" cy="234591"/>
          </a:xfrm>
          <a:custGeom>
            <a:rect b="b" l="l" r="r" t="t"/>
            <a:pathLst>
              <a:path extrusionOk="0" h="16871" w="16870">
                <a:moveTo>
                  <a:pt x="1" y="1"/>
                </a:moveTo>
                <a:lnTo>
                  <a:pt x="1" y="16870"/>
                </a:lnTo>
                <a:lnTo>
                  <a:pt x="16870" y="841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3989175" y="3716338"/>
            <a:ext cx="7254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SUBSCRIBE </a:t>
            </a:r>
            <a:endParaRPr b="1" sz="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1596825" y="32429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Getting started like a pro!</a:t>
            </a:r>
            <a:endParaRPr b="1"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1596825" y="3428750"/>
            <a:ext cx="1642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300 views</a:t>
            </a:r>
            <a:endParaRPr sz="500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1" name="Google Shape;451;p30"/>
          <p:cNvSpPr txBox="1"/>
          <p:nvPr/>
        </p:nvSpPr>
        <p:spPr>
          <a:xfrm>
            <a:off x="1596825" y="3106047"/>
            <a:ext cx="1642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#OOP	#Java</a:t>
            </a:r>
            <a:endParaRPr b="1" sz="400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1803750" y="36897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Krillinator</a:t>
            </a:r>
            <a:endParaRPr b="1"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liberator</a:t>
            </a:r>
            <a:endParaRPr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2223950" y="2926300"/>
            <a:ext cx="544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0:50 / 2:50</a:t>
            </a:r>
            <a:endParaRPr b="1" sz="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0" y="1474950"/>
            <a:ext cx="2997350" cy="14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/>
          <p:nvPr/>
        </p:nvSpPr>
        <p:spPr>
          <a:xfrm rot="10800000">
            <a:off x="3818287" y="1175349"/>
            <a:ext cx="1809300" cy="4049400"/>
          </a:xfrm>
          <a:prstGeom prst="diagStripe">
            <a:avLst>
              <a:gd fmla="val 50000" name="adj"/>
            </a:avLst>
          </a:pr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3818200" y="1175378"/>
            <a:ext cx="1809300" cy="40494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/>
          <p:nvPr/>
        </p:nvSpPr>
        <p:spPr>
          <a:xfrm rot="10800000">
            <a:off x="1669750" y="927300"/>
            <a:ext cx="1993200" cy="42162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1669425" y="927350"/>
            <a:ext cx="1993200" cy="42162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0"/>
          <p:cNvPicPr preferRelativeResize="0"/>
          <p:nvPr/>
        </p:nvPicPr>
        <p:blipFill rotWithShape="1">
          <a:blip r:embed="rId4">
            <a:alphaModFix/>
          </a:blip>
          <a:srcRect b="8854" l="4194" r="4213" t="11228"/>
          <a:stretch/>
        </p:blipFill>
        <p:spPr>
          <a:xfrm>
            <a:off x="1339413" y="1062182"/>
            <a:ext cx="3963300" cy="345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0" name="Google Shape;460;p30"/>
          <p:cNvSpPr txBox="1"/>
          <p:nvPr/>
        </p:nvSpPr>
        <p:spPr>
          <a:xfrm>
            <a:off x="6473525" y="1062175"/>
            <a:ext cx="598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3 min</a:t>
            </a:r>
            <a:endParaRPr sz="44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61" name="Google Shape;461;p30"/>
          <p:cNvSpPr/>
          <p:nvPr/>
        </p:nvSpPr>
        <p:spPr>
          <a:xfrm flipH="1" rot="9849534">
            <a:off x="-148974" y="1659766"/>
            <a:ext cx="905592" cy="143405"/>
          </a:xfrm>
          <a:prstGeom prst="frame">
            <a:avLst>
              <a:gd fmla="val 12500" name="adj1"/>
            </a:avLst>
          </a:prstGeom>
          <a:solidFill>
            <a:srgbClr val="5F7D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30"/>
          <p:cNvCxnSpPr>
            <a:stCxn id="461" idx="0"/>
          </p:cNvCxnSpPr>
          <p:nvPr/>
        </p:nvCxnSpPr>
        <p:spPr>
          <a:xfrm>
            <a:off x="323322" y="1800469"/>
            <a:ext cx="377700" cy="268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0"/>
          <p:cNvCxnSpPr/>
          <p:nvPr/>
        </p:nvCxnSpPr>
        <p:spPr>
          <a:xfrm>
            <a:off x="530272" y="1729844"/>
            <a:ext cx="269700" cy="269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0"/>
          <p:cNvCxnSpPr/>
          <p:nvPr/>
        </p:nvCxnSpPr>
        <p:spPr>
          <a:xfrm>
            <a:off x="-1203" y="1924069"/>
            <a:ext cx="216900" cy="288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0"/>
          <p:cNvCxnSpPr>
            <a:stCxn id="461" idx="1"/>
          </p:cNvCxnSpPr>
          <p:nvPr/>
        </p:nvCxnSpPr>
        <p:spPr>
          <a:xfrm>
            <a:off x="-131778" y="1855069"/>
            <a:ext cx="153300" cy="29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0"/>
          <p:cNvCxnSpPr/>
          <p:nvPr/>
        </p:nvCxnSpPr>
        <p:spPr>
          <a:xfrm>
            <a:off x="862650" y="2242875"/>
            <a:ext cx="64800" cy="73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0"/>
          <p:cNvCxnSpPr/>
          <p:nvPr/>
        </p:nvCxnSpPr>
        <p:spPr>
          <a:xfrm>
            <a:off x="970475" y="2404625"/>
            <a:ext cx="43200" cy="47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0"/>
          <p:cNvCxnSpPr/>
          <p:nvPr/>
        </p:nvCxnSpPr>
        <p:spPr>
          <a:xfrm flipH="1">
            <a:off x="690000" y="150950"/>
            <a:ext cx="647100" cy="51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0"/>
          <p:cNvCxnSpPr/>
          <p:nvPr/>
        </p:nvCxnSpPr>
        <p:spPr>
          <a:xfrm flipH="1">
            <a:off x="842350" y="420550"/>
            <a:ext cx="516300" cy="40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0"/>
          <p:cNvCxnSpPr/>
          <p:nvPr/>
        </p:nvCxnSpPr>
        <p:spPr>
          <a:xfrm flipH="1">
            <a:off x="765600" y="291150"/>
            <a:ext cx="571500" cy="44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4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4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4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4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4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4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4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4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84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357" name="Google Shape;1357;p84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358" name="Google Shape;1358;p84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84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84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84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84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84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64" name="Google Shape;1364;p84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365" name="Google Shape;1365;p84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4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84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368" name="Google Shape;1368;p84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4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84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371" name="Google Shape;1371;p84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4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3" name="Google Shape;13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374" name="Google Shape;137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5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onClick?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8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2" name="Google Shape;1392;p86"/>
          <p:cNvSpPr txBox="1"/>
          <p:nvPr/>
        </p:nvSpPr>
        <p:spPr>
          <a:xfrm>
            <a:off x="1638750" y="1049075"/>
            <a:ext cx="58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Varje komponent har ett ‘ID’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Id’t kan vi komma åt inom kod.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behöver ju trots allt ett sätt att kommunicera på mellan kod!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93" name="Google Shape;13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40" y="178951"/>
            <a:ext cx="8256855" cy="47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8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8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8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6" name="Google Shape;1406;p87"/>
          <p:cNvSpPr txBox="1"/>
          <p:nvPr/>
        </p:nvSpPr>
        <p:spPr>
          <a:xfrm>
            <a:off x="1638750" y="1049075"/>
            <a:ext cx="58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Varje komponent har ett ‘ID’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Id’t kan vi komma åt inom kod.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behöver ju trots allt ett sätt att kommunicera på mellan kod!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8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8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8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8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9" name="Google Shape;1419;p88"/>
          <p:cNvSpPr txBox="1"/>
          <p:nvPr/>
        </p:nvSpPr>
        <p:spPr>
          <a:xfrm>
            <a:off x="1638750" y="1049075"/>
            <a:ext cx="58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Varje komponent har ett ‘ID’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Id’t kan vi komma åt inom kod.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behöver ju trots allt ett sätt att kommunicera på mellan kod!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20" name="Google Shape;142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5" y="1"/>
            <a:ext cx="89043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8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8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89"/>
          <p:cNvSpPr txBox="1"/>
          <p:nvPr>
            <p:ph idx="4294967295" type="title"/>
          </p:nvPr>
        </p:nvSpPr>
        <p:spPr>
          <a:xfrm>
            <a:off x="2844150" y="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3" name="Google Shape;14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91"/>
            <a:ext cx="9405501" cy="4477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4" name="Google Shape;1434;p89"/>
          <p:cNvCxnSpPr/>
          <p:nvPr/>
        </p:nvCxnSpPr>
        <p:spPr>
          <a:xfrm>
            <a:off x="1865450" y="496025"/>
            <a:ext cx="3267300" cy="270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5" name="Google Shape;1435;p89"/>
          <p:cNvSpPr txBox="1"/>
          <p:nvPr/>
        </p:nvSpPr>
        <p:spPr>
          <a:xfrm>
            <a:off x="237225" y="150950"/>
            <a:ext cx="31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knappen!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9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9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9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90"/>
          <p:cNvSpPr txBox="1"/>
          <p:nvPr>
            <p:ph idx="4294967295" type="title"/>
          </p:nvPr>
        </p:nvSpPr>
        <p:spPr>
          <a:xfrm>
            <a:off x="2844150" y="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48" name="Google Shape;14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7091"/>
            <a:ext cx="9405501" cy="447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0"/>
          <p:cNvSpPr/>
          <p:nvPr/>
        </p:nvSpPr>
        <p:spPr>
          <a:xfrm>
            <a:off x="7461850" y="1347875"/>
            <a:ext cx="1682100" cy="18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9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9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9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9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9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1"/>
          <p:cNvSpPr txBox="1"/>
          <p:nvPr>
            <p:ph idx="4294967295" type="title"/>
          </p:nvPr>
        </p:nvSpPr>
        <p:spPr>
          <a:xfrm>
            <a:off x="2844150" y="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62" name="Google Shape;1462;p9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637091"/>
            <a:ext cx="9405501" cy="447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91"/>
          <p:cNvSpPr/>
          <p:nvPr/>
        </p:nvSpPr>
        <p:spPr>
          <a:xfrm>
            <a:off x="7461850" y="1347875"/>
            <a:ext cx="1682100" cy="18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91"/>
          <p:cNvCxnSpPr>
            <a:stCxn id="1463" idx="1"/>
            <a:endCxn id="1465" idx="0"/>
          </p:cNvCxnSpPr>
          <p:nvPr/>
        </p:nvCxnSpPr>
        <p:spPr>
          <a:xfrm flipH="1">
            <a:off x="3278050" y="1440275"/>
            <a:ext cx="4183800" cy="23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5" name="Google Shape;14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3750875"/>
            <a:ext cx="4895850" cy="628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6" name="Google Shape;1466;p91"/>
          <p:cNvSpPr txBox="1"/>
          <p:nvPr/>
        </p:nvSpPr>
        <p:spPr>
          <a:xfrm>
            <a:off x="830300" y="4474950"/>
            <a:ext cx="36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kan vi definiera ett ID!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9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9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9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92"/>
          <p:cNvSpPr txBox="1"/>
          <p:nvPr>
            <p:ph idx="4294967295" type="title"/>
          </p:nvPr>
        </p:nvSpPr>
        <p:spPr>
          <a:xfrm>
            <a:off x="2844150" y="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9" name="Google Shape;1479;p92"/>
          <p:cNvSpPr txBox="1"/>
          <p:nvPr/>
        </p:nvSpPr>
        <p:spPr>
          <a:xfrm>
            <a:off x="2544775" y="2577150"/>
            <a:ext cx="364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Skriv in ett ID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GLÖM ABSOLUT INTE ATT TRYCKA PÅ ENTER</a:t>
            </a:r>
            <a:endParaRPr i="1"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80" name="Google Shape;148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50" y="1647475"/>
            <a:ext cx="50101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92"/>
          <p:cNvSpPr txBox="1"/>
          <p:nvPr/>
        </p:nvSpPr>
        <p:spPr>
          <a:xfrm>
            <a:off x="2544775" y="3612325"/>
            <a:ext cx="50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Byt sedan vy till ‘Code’ och titta om id’t är satt!</a:t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9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9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93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SUCCESS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94" name="Google Shape;1494;p93"/>
          <p:cNvGrpSpPr/>
          <p:nvPr/>
        </p:nvGrpSpPr>
        <p:grpSpPr>
          <a:xfrm>
            <a:off x="1509467" y="1168730"/>
            <a:ext cx="6125066" cy="3213089"/>
            <a:chOff x="564248" y="821400"/>
            <a:chExt cx="7339804" cy="4106184"/>
          </a:xfrm>
        </p:grpSpPr>
        <p:pic>
          <p:nvPicPr>
            <p:cNvPr id="1495" name="Google Shape;149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248" y="821400"/>
              <a:ext cx="7339804" cy="41061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96" name="Google Shape;1496;p93"/>
            <p:cNvCxnSpPr/>
            <p:nvPr/>
          </p:nvCxnSpPr>
          <p:spPr>
            <a:xfrm>
              <a:off x="744025" y="1434150"/>
              <a:ext cx="506700" cy="1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476" name="Google Shape;476;p31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9" name="Google Shape;1509;p94"/>
          <p:cNvSpPr txBox="1"/>
          <p:nvPr/>
        </p:nvSpPr>
        <p:spPr>
          <a:xfrm>
            <a:off x="1617450" y="1649800"/>
            <a:ext cx="6210900" cy="1477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myButton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0" name="Google Shape;1510;p94"/>
          <p:cNvSpPr txBox="1"/>
          <p:nvPr/>
        </p:nvSpPr>
        <p:spPr>
          <a:xfrm>
            <a:off x="1153775" y="3450575"/>
            <a:ext cx="1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Variabel namn</a:t>
            </a:r>
            <a:endParaRPr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1" name="Google Shape;1511;p94"/>
          <p:cNvSpPr txBox="1"/>
          <p:nvPr/>
        </p:nvSpPr>
        <p:spPr>
          <a:xfrm>
            <a:off x="2610925" y="3450575"/>
            <a:ext cx="12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Datatyp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2" name="Google Shape;1512;p94"/>
          <p:cNvSpPr txBox="1"/>
          <p:nvPr/>
        </p:nvSpPr>
        <p:spPr>
          <a:xfrm>
            <a:off x="3899700" y="3450575"/>
            <a:ext cx="140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Metod som letar efter komponenter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3" name="Google Shape;1513;p94"/>
          <p:cNvSpPr txBox="1"/>
          <p:nvPr/>
        </p:nvSpPr>
        <p:spPr>
          <a:xfrm>
            <a:off x="5409163" y="3450575"/>
            <a:ext cx="1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Button id</a:t>
            </a:r>
            <a:endParaRPr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514" name="Google Shape;1514;p94"/>
          <p:cNvCxnSpPr>
            <a:stCxn id="1510" idx="0"/>
          </p:cNvCxnSpPr>
          <p:nvPr/>
        </p:nvCxnSpPr>
        <p:spPr>
          <a:xfrm flipH="1" rot="10800000">
            <a:off x="1854725" y="2684975"/>
            <a:ext cx="754800" cy="765600"/>
          </a:xfrm>
          <a:prstGeom prst="straightConnector1">
            <a:avLst/>
          </a:prstGeom>
          <a:noFill/>
          <a:ln cap="flat" cmpd="sng" w="9525">
            <a:solidFill>
              <a:srgbClr val="BBBBBB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15" name="Google Shape;1515;p94"/>
          <p:cNvCxnSpPr/>
          <p:nvPr/>
        </p:nvCxnSpPr>
        <p:spPr>
          <a:xfrm flipH="1" rot="10800000">
            <a:off x="2976125" y="2717250"/>
            <a:ext cx="334200" cy="808800"/>
          </a:xfrm>
          <a:prstGeom prst="straightConnector1">
            <a:avLst/>
          </a:prstGeom>
          <a:noFill/>
          <a:ln cap="flat" cmpd="sng" w="9525">
            <a:solidFill>
              <a:srgbClr val="FFC66D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16" name="Google Shape;1516;p94"/>
          <p:cNvCxnSpPr>
            <a:stCxn id="1512" idx="0"/>
          </p:cNvCxnSpPr>
          <p:nvPr/>
        </p:nvCxnSpPr>
        <p:spPr>
          <a:xfrm rot="10800000">
            <a:off x="4526850" y="2717375"/>
            <a:ext cx="73800" cy="733200"/>
          </a:xfrm>
          <a:prstGeom prst="straightConnector1">
            <a:avLst/>
          </a:prstGeom>
          <a:noFill/>
          <a:ln cap="flat" cmpd="sng" w="9525">
            <a:solidFill>
              <a:srgbClr val="359FF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17" name="Google Shape;1517;p94"/>
          <p:cNvCxnSpPr/>
          <p:nvPr/>
        </p:nvCxnSpPr>
        <p:spPr>
          <a:xfrm rot="10800000">
            <a:off x="5817175" y="2701175"/>
            <a:ext cx="73800" cy="733200"/>
          </a:xfrm>
          <a:prstGeom prst="straightConnector1">
            <a:avLst/>
          </a:prstGeom>
          <a:noFill/>
          <a:ln cap="flat" cmpd="sng" w="9525">
            <a:solidFill>
              <a:srgbClr val="EF596F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9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9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9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9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95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0" name="Google Shape;1530;p95"/>
          <p:cNvSpPr txBox="1"/>
          <p:nvPr/>
        </p:nvSpPr>
        <p:spPr>
          <a:xfrm>
            <a:off x="1617450" y="1649800"/>
            <a:ext cx="6210900" cy="2216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myButton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1" name="Google Shape;1531;p95"/>
          <p:cNvSpPr txBox="1"/>
          <p:nvPr/>
        </p:nvSpPr>
        <p:spPr>
          <a:xfrm>
            <a:off x="1595875" y="40544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Button har en inbyggd metod som heter ‘setOnClickListener’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9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9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9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96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4" name="Google Shape;1544;p96"/>
          <p:cNvSpPr txBox="1"/>
          <p:nvPr/>
        </p:nvSpPr>
        <p:spPr>
          <a:xfrm>
            <a:off x="1617450" y="1649800"/>
            <a:ext cx="6210900" cy="2216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myButton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</a:t>
            </a:r>
            <a:r>
              <a:rPr lang="en" sz="12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45" name="Google Shape;1545;p96"/>
          <p:cNvSpPr txBox="1"/>
          <p:nvPr/>
        </p:nvSpPr>
        <p:spPr>
          <a:xfrm>
            <a:off x="1595875" y="4054425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Märk av här att vi inte har parenteser med!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hade gått att manuellt sätta in dessa!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546" name="Google Shape;1546;p96"/>
          <p:cNvCxnSpPr/>
          <p:nvPr/>
        </p:nvCxnSpPr>
        <p:spPr>
          <a:xfrm rot="10800000">
            <a:off x="4496525" y="3019300"/>
            <a:ext cx="1143000" cy="7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9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9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7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9" name="Google Shape;15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75"/>
            <a:ext cx="8839200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0" name="Google Shape;1560;p97"/>
          <p:cNvCxnSpPr/>
          <p:nvPr/>
        </p:nvCxnSpPr>
        <p:spPr>
          <a:xfrm flipH="1" rot="10800000">
            <a:off x="6006150" y="1412600"/>
            <a:ext cx="1293900" cy="28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1" name="Google Shape;1561;p97"/>
          <p:cNvSpPr txBox="1"/>
          <p:nvPr/>
        </p:nvSpPr>
        <p:spPr>
          <a:xfrm>
            <a:off x="4927825" y="4302088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Testkör applikation!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9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8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onClick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74" name="Google Shape;15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2400"/>
            <a:ext cx="210378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98"/>
          <p:cNvSpPr txBox="1"/>
          <p:nvPr/>
        </p:nvSpPr>
        <p:spPr>
          <a:xfrm>
            <a:off x="3288825" y="1207700"/>
            <a:ext cx="310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vi testkör applikationen så får vi inget error..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Appen kraschar och utan någon feedback!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76" name="Google Shape;157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577" y="152400"/>
            <a:ext cx="1873652" cy="174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9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89" name="Google Shape;158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75"/>
            <a:ext cx="8839200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0" name="Google Shape;1590;p99"/>
          <p:cNvCxnSpPr/>
          <p:nvPr/>
        </p:nvCxnSpPr>
        <p:spPr>
          <a:xfrm flipH="1" rot="10800000">
            <a:off x="6006150" y="1401800"/>
            <a:ext cx="2706600" cy="285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1" name="Google Shape;1591;p99"/>
          <p:cNvSpPr txBox="1"/>
          <p:nvPr/>
        </p:nvSpPr>
        <p:spPr>
          <a:xfrm>
            <a:off x="4539650" y="430207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Testkör applikation i DEBUG MODE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0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0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0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4" name="Google Shape;16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650" y="1553109"/>
            <a:ext cx="9143999" cy="2020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00"/>
          <p:cNvSpPr txBox="1"/>
          <p:nvPr/>
        </p:nvSpPr>
        <p:spPr>
          <a:xfrm>
            <a:off x="485225" y="3623100"/>
            <a:ext cx="74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Rad 13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‘androidx.constraintLayout.widget.ConstraintLayout cannot be cast to android.widget.Button’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06" name="Google Shape;1606;p100"/>
          <p:cNvSpPr txBox="1"/>
          <p:nvPr/>
        </p:nvSpPr>
        <p:spPr>
          <a:xfrm>
            <a:off x="487275" y="909575"/>
            <a:ext cx="62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This is no longer accurate - </a:t>
            </a:r>
            <a:r>
              <a:rPr lang="en"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SKIP THIS SLIDE</a:t>
            </a:r>
            <a:endParaRPr sz="1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1"/>
          <p:cNvSpPr/>
          <p:nvPr/>
        </p:nvSpPr>
        <p:spPr>
          <a:xfrm>
            <a:off x="593075" y="1261625"/>
            <a:ext cx="3587100" cy="36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2" name="Google Shape;1612;p10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0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0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0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1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20" name="Google Shape;1620;p101"/>
          <p:cNvSpPr txBox="1"/>
          <p:nvPr/>
        </p:nvSpPr>
        <p:spPr>
          <a:xfrm>
            <a:off x="690125" y="136945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21" name="Google Shape;16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0" y="1308150"/>
            <a:ext cx="3587201" cy="36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01"/>
          <p:cNvSpPr txBox="1"/>
          <p:nvPr/>
        </p:nvSpPr>
        <p:spPr>
          <a:xfrm>
            <a:off x="4776875" y="1261625"/>
            <a:ext cx="390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Bilmekanikern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inväntar en bil men får istället in en </a:t>
            </a: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kanin</a:t>
            </a:r>
            <a:endParaRPr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Kan han utföra jobbet utan problem?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23" name="Google Shape;162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50" y="960675"/>
            <a:ext cx="1992450" cy="1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01"/>
          <p:cNvPicPr preferRelativeResize="0"/>
          <p:nvPr/>
        </p:nvPicPr>
        <p:blipFill rotWithShape="1">
          <a:blip r:embed="rId5">
            <a:alphaModFix/>
          </a:blip>
          <a:srcRect b="11427" l="6143" r="7456" t="8662"/>
          <a:stretch/>
        </p:blipFill>
        <p:spPr>
          <a:xfrm>
            <a:off x="2461600" y="2099550"/>
            <a:ext cx="1021200" cy="944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0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0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02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37" name="Google Shape;1637;p102"/>
          <p:cNvSpPr txBox="1"/>
          <p:nvPr/>
        </p:nvSpPr>
        <p:spPr>
          <a:xfrm>
            <a:off x="690125" y="136945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38" name="Google Shape;1638;p102"/>
          <p:cNvSpPr txBox="1"/>
          <p:nvPr/>
        </p:nvSpPr>
        <p:spPr>
          <a:xfrm>
            <a:off x="2621250" y="1033925"/>
            <a:ext cx="39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Låt oss kika på vår kod…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Kan ni hitta problemet?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39" name="Google Shape;1639;p102"/>
          <p:cNvPicPr preferRelativeResize="0"/>
          <p:nvPr/>
        </p:nvPicPr>
        <p:blipFill rotWithShape="1">
          <a:blip r:embed="rId3">
            <a:alphaModFix/>
          </a:blip>
          <a:srcRect b="0" l="0" r="0" t="6942"/>
          <a:stretch/>
        </p:blipFill>
        <p:spPr>
          <a:xfrm>
            <a:off x="6707675" y="291150"/>
            <a:ext cx="2050900" cy="1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50" y="1735614"/>
            <a:ext cx="6628024" cy="325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0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0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0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3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SVAR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3" name="Google Shape;1653;p103"/>
          <p:cNvSpPr txBox="1"/>
          <p:nvPr/>
        </p:nvSpPr>
        <p:spPr>
          <a:xfrm>
            <a:off x="690125" y="136945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54" name="Google Shape;16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794587"/>
            <a:ext cx="8317551" cy="408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5" name="Google Shape;1655;p103"/>
          <p:cNvCxnSpPr/>
          <p:nvPr/>
        </p:nvCxnSpPr>
        <p:spPr>
          <a:xfrm rot="10800000">
            <a:off x="3321050" y="1498875"/>
            <a:ext cx="21783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6" name="Google Shape;1656;p103"/>
          <p:cNvCxnSpPr/>
          <p:nvPr/>
        </p:nvCxnSpPr>
        <p:spPr>
          <a:xfrm flipH="1" rot="10800000">
            <a:off x="3515275" y="2598825"/>
            <a:ext cx="22104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7" name="Google Shape;1657;p103"/>
          <p:cNvSpPr txBox="1"/>
          <p:nvPr/>
        </p:nvSpPr>
        <p:spPr>
          <a:xfrm>
            <a:off x="5617950" y="1471550"/>
            <a:ext cx="2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LAYOUT har fått knappens id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58" name="Google Shape;1658;p103"/>
          <p:cNvSpPr txBox="1"/>
          <p:nvPr/>
        </p:nvSpPr>
        <p:spPr>
          <a:xfrm>
            <a:off x="5725675" y="2305925"/>
            <a:ext cx="2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Knappens ID är oförändrad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59" name="Google Shape;1659;p103"/>
          <p:cNvSpPr txBox="1"/>
          <p:nvPr/>
        </p:nvSpPr>
        <p:spPr>
          <a:xfrm>
            <a:off x="258500" y="75475"/>
            <a:ext cx="358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Detta är om du råkat sätta fel datatyp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2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32"/>
          <p:cNvPicPr preferRelativeResize="0"/>
          <p:nvPr/>
        </p:nvPicPr>
        <p:blipFill rotWithShape="1">
          <a:blip r:embed="rId3">
            <a:alphaModFix/>
          </a:blip>
          <a:srcRect b="4812" l="24495" r="9353" t="18187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>
            <p:ph idx="1" type="body"/>
          </p:nvPr>
        </p:nvSpPr>
        <p:spPr>
          <a:xfrm>
            <a:off x="609500" y="2134775"/>
            <a:ext cx="4357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Login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Navigation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Google Maps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C++ &amp; Game Development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Fragment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Settings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Responsive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/>
              <a:t>Drawer and more…</a:t>
            </a:r>
            <a:endParaRPr b="1" sz="1400"/>
          </a:p>
        </p:txBody>
      </p:sp>
      <p:sp>
        <p:nvSpPr>
          <p:cNvPr id="486" name="Google Shape;486;p32"/>
          <p:cNvSpPr txBox="1"/>
          <p:nvPr>
            <p:ph type="title"/>
          </p:nvPr>
        </p:nvSpPr>
        <p:spPr>
          <a:xfrm>
            <a:off x="720000" y="11407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7524688" y="1375100"/>
            <a:ext cx="1619400" cy="1249200"/>
          </a:xfrm>
          <a:prstGeom prst="diamond">
            <a:avLst/>
          </a:prstGeom>
          <a:solidFill>
            <a:srgbClr val="E2E9ED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"/>
          <p:cNvSpPr txBox="1"/>
          <p:nvPr/>
        </p:nvSpPr>
        <p:spPr>
          <a:xfrm>
            <a:off x="720000" y="1887025"/>
            <a:ext cx="621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skapar ett nytt projekt kommer vi automatiskt</a:t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få ett urval av mallar för vårt nya projekt.</a:t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är exempel på aktiviteter som vi kan få med:</a:t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0" name="Google Shape;4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99" y="1563712"/>
            <a:ext cx="872100" cy="87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0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0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0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0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04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SVAR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72" name="Google Shape;1672;p104"/>
          <p:cNvSpPr txBox="1"/>
          <p:nvPr/>
        </p:nvSpPr>
        <p:spPr>
          <a:xfrm>
            <a:off x="690125" y="136945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73" name="Google Shape;16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794587"/>
            <a:ext cx="8317551" cy="408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4" name="Google Shape;1674;p104"/>
          <p:cNvCxnSpPr/>
          <p:nvPr/>
        </p:nvCxnSpPr>
        <p:spPr>
          <a:xfrm rot="10800000">
            <a:off x="3321050" y="1498875"/>
            <a:ext cx="21783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04"/>
          <p:cNvCxnSpPr/>
          <p:nvPr/>
        </p:nvCxnSpPr>
        <p:spPr>
          <a:xfrm flipH="1" rot="10800000">
            <a:off x="3515275" y="2598825"/>
            <a:ext cx="22104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104"/>
          <p:cNvSpPr txBox="1"/>
          <p:nvPr/>
        </p:nvSpPr>
        <p:spPr>
          <a:xfrm>
            <a:off x="5617950" y="1471550"/>
            <a:ext cx="2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LAYOUT har fått knappens id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77" name="Google Shape;1677;p104"/>
          <p:cNvSpPr txBox="1"/>
          <p:nvPr/>
        </p:nvSpPr>
        <p:spPr>
          <a:xfrm>
            <a:off x="5725675" y="2305925"/>
            <a:ext cx="26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Knappens ID är oförändrad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78" name="Google Shape;167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86325"/>
            <a:ext cx="90429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0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0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0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0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5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onClick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91" name="Google Shape;16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75"/>
            <a:ext cx="8839200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05"/>
          <p:cNvCxnSpPr/>
          <p:nvPr/>
        </p:nvCxnSpPr>
        <p:spPr>
          <a:xfrm flipH="1" rot="10800000">
            <a:off x="6006150" y="1401800"/>
            <a:ext cx="2706600" cy="285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05"/>
          <p:cNvSpPr txBox="1"/>
          <p:nvPr/>
        </p:nvSpPr>
        <p:spPr>
          <a:xfrm>
            <a:off x="4539650" y="430207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Testkör applikation i DEBUG MODE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0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0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0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0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06"/>
          <p:cNvSpPr txBox="1"/>
          <p:nvPr>
            <p:ph idx="4294967295" type="title"/>
          </p:nvPr>
        </p:nvSpPr>
        <p:spPr>
          <a:xfrm>
            <a:off x="2844150" y="754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Result?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06" name="Google Shape;170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75"/>
            <a:ext cx="8839200" cy="269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954" y="75475"/>
            <a:ext cx="22813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0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0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7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lägga till onClick?</a:t>
            </a:r>
            <a:endParaRPr/>
          </a:p>
        </p:txBody>
      </p:sp>
      <p:sp>
        <p:nvSpPr>
          <p:cNvPr id="1715" name="Google Shape;1715;p10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Ett ID för komponenten behövs.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När vi instansierar en variabel med datatypen för komponenten, så kan vi koppla ID’t med vår kod!</a:t>
            </a:r>
            <a:endParaRPr sz="1200"/>
          </a:p>
        </p:txBody>
      </p:sp>
      <p:sp>
        <p:nvSpPr>
          <p:cNvPr id="1716" name="Google Shape;1716;p10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17" name="Google Shape;1717;p10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718" name="Google Shape;171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0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0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0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0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0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3" name="Google Shape;1733;p10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734" name="Google Shape;1734;p10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735" name="Google Shape;1735;p10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10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7" name="Google Shape;1737;p10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10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9" name="Google Shape;1739;p10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0" name="Google Shape;1740;p10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41" name="Google Shape;1741;p10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742" name="Google Shape;1742;p10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0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10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745" name="Google Shape;1745;p10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0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7" name="Google Shape;1747;p10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748" name="Google Shape;1748;p10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0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0" name="Google Shape;17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751" name="Google Shape;17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09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757" name="Google Shape;1757;p109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10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763" name="Google Shape;1763;p110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10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10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10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10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10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10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10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10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10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10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10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10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10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10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10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10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10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10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10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10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110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10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10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10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10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10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10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10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10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10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10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10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10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10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10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10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0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10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10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10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10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10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10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0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10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10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10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10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10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10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10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0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1" name="Google Shape;1821;p110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822" name="Google Shape;1822;p110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823" name="Google Shape;1823;p110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10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825" name="Google Shape;1825;p110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1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‘Constraint’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urskiljer sig </a:t>
            </a:r>
            <a:r>
              <a:rPr b="1" lang="en" sz="16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från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existerar följande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‘Constraints’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600"/>
              <a:buFont typeface="Courier New"/>
              <a:buChar char="+"/>
            </a:pP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ConstraintBottom</a:t>
            </a:r>
            <a:endParaRPr b="1" sz="16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600"/>
              <a:buFont typeface="Courier New"/>
              <a:buChar char="+"/>
            </a:pP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ConstraintTop</a:t>
            </a:r>
            <a:endParaRPr b="1" sz="16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600"/>
              <a:buFont typeface="Courier New"/>
              <a:buChar char="+"/>
            </a:pP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ConstraintStart</a:t>
            </a:r>
            <a:endParaRPr b="1" sz="16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600"/>
              <a:buFont typeface="Courier New"/>
              <a:buChar char="+"/>
            </a:pP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ConstraintEnd</a:t>
            </a:r>
            <a:endParaRPr b="1" sz="16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1" name="Google Shape;1831;p11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112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837" name="Google Shape;1837;p11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38" name="Google Shape;1838;p11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39" name="Google Shape;1839;p11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840" name="Google Shape;1840;p112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841" name="Google Shape;1841;p11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42" name="Google Shape;1842;p11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43" name="Google Shape;1843;p11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44" name="Google Shape;1844;p112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2"/>
          <p:cNvSpPr txBox="1"/>
          <p:nvPr/>
        </p:nvSpPr>
        <p:spPr>
          <a:xfrm>
            <a:off x="802375" y="246950"/>
            <a:ext cx="468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Lektion_2_uppgifter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Navigera till: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-&gt; RES -&gt; Layout -&gt;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activity_main.xml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För att komma igång här behövs en AVD, om detta saknas, hoppa tillbaka till PowerPoint #1”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846" name="Google Shape;1846;p112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847" name="Google Shape;1847;p112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48" name="Google Shape;1848;p112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49" name="Google Shape;1849;p112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850" name="Google Shape;1850;p112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851" name="Google Shape;1851;p112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2" name="Google Shape;1852;p112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3" name="Google Shape;1853;p112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54" name="Google Shape;1854;p112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55" name="Google Shape;1855;p112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12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12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2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59" name="Google Shape;1859;p112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860" name="Google Shape;1860;p112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112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113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867" name="Google Shape;1867;p11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8" name="Google Shape;1868;p11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69" name="Google Shape;1869;p11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870" name="Google Shape;1870;p113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871" name="Google Shape;1871;p11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2" name="Google Shape;1872;p11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3" name="Google Shape;1873;p11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74" name="Google Shape;1874;p113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13"/>
          <p:cNvSpPr txBox="1"/>
          <p:nvPr/>
        </p:nvSpPr>
        <p:spPr>
          <a:xfrm>
            <a:off x="802375" y="246950"/>
            <a:ext cx="46806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Inom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activity_main.xml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drag och släpp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ett par komponenter in i aktiviteten.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Lägg in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5 olika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komponenter!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(komponenter behöver INTE göra något just</a:t>
            </a:r>
            <a:br>
              <a:rPr i="1" lang="en" sz="11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i="1" lang="en" sz="11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nu, detta är enbart för att testa)</a:t>
            </a:r>
            <a:endParaRPr i="1" sz="11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Mer om komponenter på slide #47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876" name="Google Shape;1876;p113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877" name="Google Shape;1877;p113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8" name="Google Shape;1878;p113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79" name="Google Shape;1879;p113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880" name="Google Shape;1880;p113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881" name="Google Shape;1881;p113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2" name="Google Shape;1882;p113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3" name="Google Shape;1883;p113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84" name="Google Shape;1884;p113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85" name="Google Shape;1885;p113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3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13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3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89" name="Google Shape;1889;p113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890" name="Google Shape;1890;p113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1" name="Google Shape;1891;p113"/>
          <p:cNvSpPr txBox="1"/>
          <p:nvPr/>
        </p:nvSpPr>
        <p:spPr>
          <a:xfrm>
            <a:off x="5942875" y="33103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Att skoja och leka runt kan vara ett bra sätt att titta på möjligheter och alternativ!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11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897" name="Google Shape;1897;p11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8" name="Google Shape;1898;p11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99" name="Google Shape;1899;p11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00" name="Google Shape;1900;p11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901" name="Google Shape;1901;p11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2" name="Google Shape;1902;p11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3" name="Google Shape;1903;p11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04" name="Google Shape;1904;p11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4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Studera vy’n till höger:</a:t>
            </a:r>
            <a:endParaRPr i="1" sz="11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Försök att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efterlikna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denna struktur!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Observera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 det står </a:t>
            </a: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‘16’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och </a:t>
            </a: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‘220’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essa är ‘margins’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TIPS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: Börja uppifrån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Komponenter som inkluderats: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BA36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TextView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BA36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Plain Text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BA36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ImageView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BA36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Button”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Märk av att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RAKA sträck betyder: ‘MARGIN’,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SICKSACK linje betyder förhållande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06" name="Google Shape;1906;p11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907" name="Google Shape;1907;p11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8" name="Google Shape;1908;p11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09" name="Google Shape;1909;p11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10" name="Google Shape;1910;p11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911" name="Google Shape;1911;p11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2" name="Google Shape;1912;p11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3" name="Google Shape;1913;p11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4" name="Google Shape;1914;p11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15" name="Google Shape;1915;p11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1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19" name="Google Shape;1919;p11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20" name="Google Shape;1920;p11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1" name="Google Shape;192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280" y="0"/>
            <a:ext cx="29085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6" name="Google Shape;1926;p11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927" name="Google Shape;1927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8" name="Google Shape;1928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29" name="Google Shape;1929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30" name="Google Shape;1930;p11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931" name="Google Shape;1931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2" name="Google Shape;1932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3" name="Google Shape;1933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34" name="Google Shape;1934;p11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5"/>
          <p:cNvSpPr txBox="1"/>
          <p:nvPr/>
        </p:nvSpPr>
        <p:spPr>
          <a:xfrm>
            <a:off x="802375" y="246950"/>
            <a:ext cx="468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Med vår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knapp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vill vi nu kunna skapa en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nkel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‘SOUT’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log!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Vad vi behöver: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Komponenten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Ett ID till komponenten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Variabel med datatyp för komponent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En ‘lyssnare’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#61 för ‘onClick’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36" name="Google Shape;1936;p11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937" name="Google Shape;1937;p11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8" name="Google Shape;1938;p11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39" name="Google Shape;1939;p11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40" name="Google Shape;1940;p11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941" name="Google Shape;1941;p11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42" name="Google Shape;1942;p11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43" name="Google Shape;1943;p11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44" name="Google Shape;1944;p11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45" name="Google Shape;1945;p11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1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1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49" name="Google Shape;1949;p11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50" name="Google Shape;1950;p11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1" name="Google Shape;1951;p115"/>
          <p:cNvSpPr txBox="1"/>
          <p:nvPr/>
        </p:nvSpPr>
        <p:spPr>
          <a:xfrm>
            <a:off x="5942875" y="3310375"/>
            <a:ext cx="282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Öva på ‘onClick Listeners’ är ett grundläggande men viktigt steg.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kommer vi igång med interaktivitet!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6" name="Google Shape;1956;p11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957" name="Google Shape;1957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8" name="Google Shape;1958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9" name="Google Shape;1959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60" name="Google Shape;1960;p11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961" name="Google Shape;1961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2" name="Google Shape;1962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3" name="Google Shape;1963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64" name="Google Shape;1964;p11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6"/>
          <p:cNvSpPr txBox="1"/>
          <p:nvPr/>
        </p:nvSpPr>
        <p:spPr>
          <a:xfrm>
            <a:off x="802375" y="246950"/>
            <a:ext cx="4680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THE 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Försök nu skapa en ny </a:t>
            </a:r>
            <a:r>
              <a:rPr lang="en" sz="1200">
                <a:solidFill>
                  <a:srgbClr val="6897BB"/>
                </a:solidFill>
                <a:latin typeface="Fira Code"/>
                <a:ea typeface="Fira Code"/>
                <a:cs typeface="Fira Code"/>
                <a:sym typeface="Fira Code"/>
              </a:rPr>
              <a:t>aktivitet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När användaren trycker på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knappen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skall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nu användaren föras vidare till den nya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6897BB"/>
                </a:solidFill>
                <a:latin typeface="Fira Code"/>
                <a:ea typeface="Fira Code"/>
                <a:cs typeface="Fira Code"/>
                <a:sym typeface="Fira Code"/>
              </a:rPr>
              <a:t>aktiviteten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som skapats!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Skapa aktiviteter går väldigt enkelt om man höger klickar på en ‘folder’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Var försiktiga, om denna aktivitet ej finns med inom Manifest.xml filen, så kommer detta inte att fungera!”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66" name="Google Shape;1966;p11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967" name="Google Shape;1967;p11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8" name="Google Shape;1968;p11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9" name="Google Shape;1969;p11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70" name="Google Shape;1970;p11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971" name="Google Shape;1971;p11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72" name="Google Shape;1972;p11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73" name="Google Shape;1973;p11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74" name="Google Shape;1974;p11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75" name="Google Shape;1975;p11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1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79" name="Google Shape;1979;p11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80" name="Google Shape;1980;p11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16"/>
          <p:cNvSpPr txBox="1"/>
          <p:nvPr/>
        </p:nvSpPr>
        <p:spPr>
          <a:xfrm>
            <a:off x="5942875" y="33103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Denna uppgift är svår och kräver att eleven gör ‘research’ på egen hand!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17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987" name="Google Shape;1987;p117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17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